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32" r:id="rId4"/>
  </p:sldMasterIdLst>
  <p:sldIdLst>
    <p:sldId id="256" r:id="rId5"/>
    <p:sldId id="257" r:id="rId6"/>
    <p:sldId id="278" r:id="rId7"/>
    <p:sldId id="261" r:id="rId8"/>
    <p:sldId id="281" r:id="rId9"/>
    <p:sldId id="282" r:id="rId10"/>
    <p:sldId id="262" r:id="rId11"/>
    <p:sldId id="264" r:id="rId12"/>
    <p:sldId id="265" r:id="rId13"/>
    <p:sldId id="269" r:id="rId14"/>
    <p:sldId id="270" r:id="rId15"/>
    <p:sldId id="271" r:id="rId16"/>
    <p:sldId id="272" r:id="rId17"/>
    <p:sldId id="273" r:id="rId18"/>
    <p:sldId id="274" r:id="rId19"/>
  </p:sldIdLst>
  <p:sldSz cx="12192000" cy="6858000"/>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FF"/>
    <a:srgbClr val="FFCCFF"/>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Estilo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iagrams/_rels/data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image" Target="../media/image8.jpg"/></Relationships>
</file>

<file path=ppt/diagrams/_rels/drawing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image" Target="../media/image8.jp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ECF424-FCBC-43B1-BB14-9C37E19EF509}" type="doc">
      <dgm:prSet loTypeId="urn:microsoft.com/office/officeart/2005/8/layout/hProcess7" loCatId="list" qsTypeId="urn:microsoft.com/office/officeart/2005/8/quickstyle/simple1" qsCatId="simple" csTypeId="urn:microsoft.com/office/officeart/2005/8/colors/colorful1" csCatId="colorful" phldr="1"/>
      <dgm:spPr/>
      <dgm:t>
        <a:bodyPr/>
        <a:lstStyle/>
        <a:p>
          <a:endParaRPr lang="es-PE"/>
        </a:p>
      </dgm:t>
    </dgm:pt>
    <dgm:pt modelId="{FE608C0F-B07A-4BA1-92A6-91C2FD32CD0B}">
      <dgm:prSet phldrT="[Texto]" phldr="1" custT="1"/>
      <dgm:spPr/>
      <dgm:t>
        <a:bodyPr/>
        <a:lstStyle/>
        <a:p>
          <a:endParaRPr lang="es-PE" sz="1800" dirty="0">
            <a:latin typeface="Arial" panose="020B0604020202020204" pitchFamily="34" charset="0"/>
            <a:cs typeface="Arial" panose="020B0604020202020204" pitchFamily="34" charset="0"/>
          </a:endParaRPr>
        </a:p>
      </dgm:t>
    </dgm:pt>
    <dgm:pt modelId="{2AE708FC-67B1-4C07-AA59-CEDB3610FBEC}" type="parTrans" cxnId="{C920A046-543F-425D-A093-40673807069C}">
      <dgm:prSet/>
      <dgm:spPr/>
      <dgm:t>
        <a:bodyPr/>
        <a:lstStyle/>
        <a:p>
          <a:endParaRPr lang="es-PE" sz="1800">
            <a:latin typeface="Arial" panose="020B0604020202020204" pitchFamily="34" charset="0"/>
            <a:cs typeface="Arial" panose="020B0604020202020204" pitchFamily="34" charset="0"/>
          </a:endParaRPr>
        </a:p>
      </dgm:t>
    </dgm:pt>
    <dgm:pt modelId="{A655E49E-5148-4591-AF9A-D8FF8E79C9FC}" type="sibTrans" cxnId="{C920A046-543F-425D-A093-40673807069C}">
      <dgm:prSet/>
      <dgm:spPr/>
      <dgm:t>
        <a:bodyPr/>
        <a:lstStyle/>
        <a:p>
          <a:endParaRPr lang="es-PE" sz="1800">
            <a:latin typeface="Arial" panose="020B0604020202020204" pitchFamily="34" charset="0"/>
            <a:cs typeface="Arial" panose="020B0604020202020204" pitchFamily="34" charset="0"/>
          </a:endParaRPr>
        </a:p>
      </dgm:t>
    </dgm:pt>
    <dgm:pt modelId="{B34957C8-D96F-48D3-9907-89001FA9F9A4}">
      <dgm:prSet phldrT="[Texto]" custT="1"/>
      <dgm:spPr/>
      <dgm:t>
        <a:bodyPr/>
        <a:lstStyle/>
        <a:p>
          <a:endParaRPr lang="es-PE" sz="1800" dirty="0">
            <a:latin typeface="Arial" panose="020B0604020202020204" pitchFamily="34" charset="0"/>
            <a:cs typeface="Arial" panose="020B0604020202020204" pitchFamily="34" charset="0"/>
          </a:endParaRPr>
        </a:p>
        <a:p>
          <a:r>
            <a:rPr lang="es-PE" sz="1800" dirty="0">
              <a:latin typeface="Arial" panose="020B0604020202020204" pitchFamily="34" charset="0"/>
              <a:cs typeface="Arial" panose="020B0604020202020204" pitchFamily="34" charset="0"/>
            </a:rPr>
            <a:t>El IPNJ es el aumento en el valor del patrimonio de un contribuyente, sin que éste pueda acreditar fehacientemente la causa que lo originó.</a:t>
          </a:r>
        </a:p>
      </dgm:t>
    </dgm:pt>
    <dgm:pt modelId="{D4D7B85C-FCD0-4934-96D4-171D70C4645D}" type="parTrans" cxnId="{9FE3302A-E975-4D3C-A144-9EFCBB051525}">
      <dgm:prSet/>
      <dgm:spPr/>
      <dgm:t>
        <a:bodyPr/>
        <a:lstStyle/>
        <a:p>
          <a:endParaRPr lang="es-PE" sz="1800">
            <a:latin typeface="Arial" panose="020B0604020202020204" pitchFamily="34" charset="0"/>
            <a:cs typeface="Arial" panose="020B0604020202020204" pitchFamily="34" charset="0"/>
          </a:endParaRPr>
        </a:p>
      </dgm:t>
    </dgm:pt>
    <dgm:pt modelId="{136AD3F6-9EBF-4FEE-A179-09275AA58CB4}" type="sibTrans" cxnId="{9FE3302A-E975-4D3C-A144-9EFCBB051525}">
      <dgm:prSet/>
      <dgm:spPr/>
      <dgm:t>
        <a:bodyPr/>
        <a:lstStyle/>
        <a:p>
          <a:endParaRPr lang="es-PE" sz="1800">
            <a:latin typeface="Arial" panose="020B0604020202020204" pitchFamily="34" charset="0"/>
            <a:cs typeface="Arial" panose="020B0604020202020204" pitchFamily="34" charset="0"/>
          </a:endParaRPr>
        </a:p>
      </dgm:t>
    </dgm:pt>
    <dgm:pt modelId="{AE9AA246-04FC-4A37-B683-FF3B2E5EDAE7}">
      <dgm:prSet phldrT="[Texto]" phldr="1" custT="1"/>
      <dgm:spPr/>
      <dgm:t>
        <a:bodyPr/>
        <a:lstStyle/>
        <a:p>
          <a:endParaRPr lang="es-PE" sz="1800" dirty="0">
            <a:latin typeface="Arial" panose="020B0604020202020204" pitchFamily="34" charset="0"/>
            <a:cs typeface="Arial" panose="020B0604020202020204" pitchFamily="34" charset="0"/>
          </a:endParaRPr>
        </a:p>
      </dgm:t>
    </dgm:pt>
    <dgm:pt modelId="{30FA1C41-4994-4913-8C72-C7BB36588A64}" type="parTrans" cxnId="{71E27A57-226B-448F-BB69-A979B0D59A6A}">
      <dgm:prSet/>
      <dgm:spPr/>
      <dgm:t>
        <a:bodyPr/>
        <a:lstStyle/>
        <a:p>
          <a:endParaRPr lang="es-PE" sz="1800">
            <a:latin typeface="Arial" panose="020B0604020202020204" pitchFamily="34" charset="0"/>
            <a:cs typeface="Arial" panose="020B0604020202020204" pitchFamily="34" charset="0"/>
          </a:endParaRPr>
        </a:p>
      </dgm:t>
    </dgm:pt>
    <dgm:pt modelId="{BA3F3A63-F795-4C62-8799-192621FB0519}" type="sibTrans" cxnId="{71E27A57-226B-448F-BB69-A979B0D59A6A}">
      <dgm:prSet/>
      <dgm:spPr/>
      <dgm:t>
        <a:bodyPr/>
        <a:lstStyle/>
        <a:p>
          <a:endParaRPr lang="es-PE" sz="1800">
            <a:latin typeface="Arial" panose="020B0604020202020204" pitchFamily="34" charset="0"/>
            <a:cs typeface="Arial" panose="020B0604020202020204" pitchFamily="34" charset="0"/>
          </a:endParaRPr>
        </a:p>
      </dgm:t>
    </dgm:pt>
    <dgm:pt modelId="{DD981EF8-6FB0-471C-AF30-E8E9BD7AA9B6}">
      <dgm:prSet phldrT="[Texto]" custT="1"/>
      <dgm:spPr/>
      <dgm:t>
        <a:bodyPr/>
        <a:lstStyle/>
        <a:p>
          <a:endParaRPr lang="es-PE" sz="1800" dirty="0">
            <a:latin typeface="Arial" panose="020B0604020202020204" pitchFamily="34" charset="0"/>
            <a:cs typeface="Arial" panose="020B0604020202020204" pitchFamily="34" charset="0"/>
          </a:endParaRPr>
        </a:p>
        <a:p>
          <a:r>
            <a:rPr lang="es-PE" sz="1800" dirty="0">
              <a:latin typeface="Arial" panose="020B0604020202020204" pitchFamily="34" charset="0"/>
              <a:cs typeface="Arial" panose="020B0604020202020204" pitchFamily="34" charset="0"/>
            </a:rPr>
            <a:t>Los incrementos patrimoniales cuyo origen no puedan justificarse, constituyen renta neta no declarada, por tanto no tienen ninguna deducción.</a:t>
          </a:r>
        </a:p>
      </dgm:t>
    </dgm:pt>
    <dgm:pt modelId="{DD2B1425-F4F0-40A8-B3F7-8ABDB38ACEDD}" type="parTrans" cxnId="{A12571CD-24DC-4309-9A02-8BE1A4F808BE}">
      <dgm:prSet/>
      <dgm:spPr/>
      <dgm:t>
        <a:bodyPr/>
        <a:lstStyle/>
        <a:p>
          <a:endParaRPr lang="es-PE" sz="1800">
            <a:latin typeface="Arial" panose="020B0604020202020204" pitchFamily="34" charset="0"/>
            <a:cs typeface="Arial" panose="020B0604020202020204" pitchFamily="34" charset="0"/>
          </a:endParaRPr>
        </a:p>
      </dgm:t>
    </dgm:pt>
    <dgm:pt modelId="{8991BF91-0FEF-42B2-8426-B7EDFEAAD8AB}" type="sibTrans" cxnId="{A12571CD-24DC-4309-9A02-8BE1A4F808BE}">
      <dgm:prSet/>
      <dgm:spPr/>
      <dgm:t>
        <a:bodyPr/>
        <a:lstStyle/>
        <a:p>
          <a:endParaRPr lang="es-PE" sz="1800">
            <a:latin typeface="Arial" panose="020B0604020202020204" pitchFamily="34" charset="0"/>
            <a:cs typeface="Arial" panose="020B0604020202020204" pitchFamily="34" charset="0"/>
          </a:endParaRPr>
        </a:p>
      </dgm:t>
    </dgm:pt>
    <dgm:pt modelId="{9FB378F6-E1B9-4F95-93A3-72E4D186A21C}">
      <dgm:prSet phldrT="[Texto]" custT="1"/>
      <dgm:spPr/>
      <dgm:t>
        <a:bodyPr/>
        <a:lstStyle/>
        <a:p>
          <a:endParaRPr lang="es-ES" sz="1800" dirty="0">
            <a:latin typeface="Arial" panose="020B0604020202020204" pitchFamily="34" charset="0"/>
            <a:cs typeface="Arial" panose="020B0604020202020204" pitchFamily="34" charset="0"/>
          </a:endParaRPr>
        </a:p>
        <a:p>
          <a:r>
            <a:rPr lang="es-ES" sz="1800" dirty="0">
              <a:latin typeface="Arial" panose="020B0604020202020204" pitchFamily="34" charset="0"/>
              <a:cs typeface="Arial" panose="020B0604020202020204" pitchFamily="34" charset="0"/>
            </a:rPr>
            <a:t>Con el cruce de información, SUNAT identifica contribuyentes con actividades generadoras de ingresos, que no cumplen con declararlos y no pagan sus obligaciones tributarias</a:t>
          </a:r>
          <a:endParaRPr lang="es-PE" sz="1800" dirty="0">
            <a:latin typeface="Arial" panose="020B0604020202020204" pitchFamily="34" charset="0"/>
            <a:cs typeface="Arial" panose="020B0604020202020204" pitchFamily="34" charset="0"/>
          </a:endParaRPr>
        </a:p>
      </dgm:t>
    </dgm:pt>
    <dgm:pt modelId="{74E09CAB-B63B-4985-BC59-F71EAC3B09DC}" type="parTrans" cxnId="{38B05B41-CD61-4EF4-91B9-A6D0254AF7B6}">
      <dgm:prSet/>
      <dgm:spPr/>
      <dgm:t>
        <a:bodyPr/>
        <a:lstStyle/>
        <a:p>
          <a:endParaRPr lang="es-PE" sz="1800">
            <a:latin typeface="Arial" panose="020B0604020202020204" pitchFamily="34" charset="0"/>
            <a:cs typeface="Arial" panose="020B0604020202020204" pitchFamily="34" charset="0"/>
          </a:endParaRPr>
        </a:p>
      </dgm:t>
    </dgm:pt>
    <dgm:pt modelId="{1AEE4004-ABB4-4231-8C88-539745766F19}" type="sibTrans" cxnId="{38B05B41-CD61-4EF4-91B9-A6D0254AF7B6}">
      <dgm:prSet/>
      <dgm:spPr/>
      <dgm:t>
        <a:bodyPr/>
        <a:lstStyle/>
        <a:p>
          <a:endParaRPr lang="es-PE" sz="1800">
            <a:latin typeface="Arial" panose="020B0604020202020204" pitchFamily="34" charset="0"/>
            <a:cs typeface="Arial" panose="020B0604020202020204" pitchFamily="34" charset="0"/>
          </a:endParaRPr>
        </a:p>
      </dgm:t>
    </dgm:pt>
    <dgm:pt modelId="{64BD4CB3-C53D-47BD-9E46-4B8E7A851770}">
      <dgm:prSet phldrT="[Texto]" phldr="1" custT="1"/>
      <dgm:spPr/>
      <dgm:t>
        <a:bodyPr/>
        <a:lstStyle/>
        <a:p>
          <a:endParaRPr lang="es-PE" sz="1800" dirty="0">
            <a:latin typeface="Arial" panose="020B0604020202020204" pitchFamily="34" charset="0"/>
            <a:cs typeface="Arial" panose="020B0604020202020204" pitchFamily="34" charset="0"/>
          </a:endParaRPr>
        </a:p>
      </dgm:t>
    </dgm:pt>
    <dgm:pt modelId="{320277EA-E1A3-48DD-B7C0-B0FC0385C269}" type="sibTrans" cxnId="{870C3244-B1C1-4D71-96D4-971ADCF24B3B}">
      <dgm:prSet/>
      <dgm:spPr/>
      <dgm:t>
        <a:bodyPr/>
        <a:lstStyle/>
        <a:p>
          <a:endParaRPr lang="es-PE" sz="1800">
            <a:latin typeface="Arial" panose="020B0604020202020204" pitchFamily="34" charset="0"/>
            <a:cs typeface="Arial" panose="020B0604020202020204" pitchFamily="34" charset="0"/>
          </a:endParaRPr>
        </a:p>
      </dgm:t>
    </dgm:pt>
    <dgm:pt modelId="{29FA8B9E-585C-42F9-97FE-AB4682AF1650}" type="parTrans" cxnId="{870C3244-B1C1-4D71-96D4-971ADCF24B3B}">
      <dgm:prSet/>
      <dgm:spPr/>
      <dgm:t>
        <a:bodyPr/>
        <a:lstStyle/>
        <a:p>
          <a:endParaRPr lang="es-PE" sz="1800">
            <a:latin typeface="Arial" panose="020B0604020202020204" pitchFamily="34" charset="0"/>
            <a:cs typeface="Arial" panose="020B0604020202020204" pitchFamily="34" charset="0"/>
          </a:endParaRPr>
        </a:p>
      </dgm:t>
    </dgm:pt>
    <dgm:pt modelId="{46DE5D4E-6EE6-45F7-BEA2-C0C574B54AAD}" type="pres">
      <dgm:prSet presAssocID="{18ECF424-FCBC-43B1-BB14-9C37E19EF509}" presName="Name0" presStyleCnt="0">
        <dgm:presLayoutVars>
          <dgm:dir/>
          <dgm:animLvl val="lvl"/>
          <dgm:resizeHandles val="exact"/>
        </dgm:presLayoutVars>
      </dgm:prSet>
      <dgm:spPr/>
    </dgm:pt>
    <dgm:pt modelId="{981177BE-DD06-4F9A-8AC5-CC51846EA06E}" type="pres">
      <dgm:prSet presAssocID="{FE608C0F-B07A-4BA1-92A6-91C2FD32CD0B}" presName="compositeNode" presStyleCnt="0">
        <dgm:presLayoutVars>
          <dgm:bulletEnabled val="1"/>
        </dgm:presLayoutVars>
      </dgm:prSet>
      <dgm:spPr/>
    </dgm:pt>
    <dgm:pt modelId="{C2162F21-D749-4BB3-8CBF-61D4846B0E84}" type="pres">
      <dgm:prSet presAssocID="{FE608C0F-B07A-4BA1-92A6-91C2FD32CD0B}" presName="bgRect" presStyleLbl="node1" presStyleIdx="0" presStyleCnt="3"/>
      <dgm:spPr/>
    </dgm:pt>
    <dgm:pt modelId="{772E1272-0DAA-407C-BD40-1BCAB92332A4}" type="pres">
      <dgm:prSet presAssocID="{FE608C0F-B07A-4BA1-92A6-91C2FD32CD0B}" presName="parentNode" presStyleLbl="node1" presStyleIdx="0" presStyleCnt="3">
        <dgm:presLayoutVars>
          <dgm:chMax val="0"/>
          <dgm:bulletEnabled val="1"/>
        </dgm:presLayoutVars>
      </dgm:prSet>
      <dgm:spPr/>
    </dgm:pt>
    <dgm:pt modelId="{B04E5A22-6B6B-487F-A659-DB7844A4CB5E}" type="pres">
      <dgm:prSet presAssocID="{FE608C0F-B07A-4BA1-92A6-91C2FD32CD0B}" presName="childNode" presStyleLbl="node1" presStyleIdx="0" presStyleCnt="3">
        <dgm:presLayoutVars>
          <dgm:bulletEnabled val="1"/>
        </dgm:presLayoutVars>
      </dgm:prSet>
      <dgm:spPr/>
    </dgm:pt>
    <dgm:pt modelId="{EA71B8DD-00A2-4EBE-BE5C-438C3BEF2C27}" type="pres">
      <dgm:prSet presAssocID="{A655E49E-5148-4591-AF9A-D8FF8E79C9FC}" presName="hSp" presStyleCnt="0"/>
      <dgm:spPr/>
    </dgm:pt>
    <dgm:pt modelId="{755F29F8-D1B6-4432-B376-6F64129C8309}" type="pres">
      <dgm:prSet presAssocID="{A655E49E-5148-4591-AF9A-D8FF8E79C9FC}" presName="vProcSp" presStyleCnt="0"/>
      <dgm:spPr/>
    </dgm:pt>
    <dgm:pt modelId="{B0F1F4F2-F66C-45E4-BBBB-4E4ACDBB259B}" type="pres">
      <dgm:prSet presAssocID="{A655E49E-5148-4591-AF9A-D8FF8E79C9FC}" presName="vSp1" presStyleCnt="0"/>
      <dgm:spPr/>
    </dgm:pt>
    <dgm:pt modelId="{88E4A90A-D95C-4166-973A-566FA030F167}" type="pres">
      <dgm:prSet presAssocID="{A655E49E-5148-4591-AF9A-D8FF8E79C9FC}" presName="simulatedConn" presStyleLbl="solidFgAcc1" presStyleIdx="0" presStyleCnt="2"/>
      <dgm:spPr/>
    </dgm:pt>
    <dgm:pt modelId="{81351B02-76D5-48ED-B417-07909EEBF90D}" type="pres">
      <dgm:prSet presAssocID="{A655E49E-5148-4591-AF9A-D8FF8E79C9FC}" presName="vSp2" presStyleCnt="0"/>
      <dgm:spPr/>
    </dgm:pt>
    <dgm:pt modelId="{7AABE83E-2734-4A1E-BB0B-8D5D578FE2B2}" type="pres">
      <dgm:prSet presAssocID="{A655E49E-5148-4591-AF9A-D8FF8E79C9FC}" presName="sibTrans" presStyleCnt="0"/>
      <dgm:spPr/>
    </dgm:pt>
    <dgm:pt modelId="{2DF9A6C2-0B4A-491F-9B37-38E1ECA9F6AF}" type="pres">
      <dgm:prSet presAssocID="{AE9AA246-04FC-4A37-B683-FF3B2E5EDAE7}" presName="compositeNode" presStyleCnt="0">
        <dgm:presLayoutVars>
          <dgm:bulletEnabled val="1"/>
        </dgm:presLayoutVars>
      </dgm:prSet>
      <dgm:spPr/>
    </dgm:pt>
    <dgm:pt modelId="{0D27570C-742B-4A95-AF3A-E6D5CD61A3BF}" type="pres">
      <dgm:prSet presAssocID="{AE9AA246-04FC-4A37-B683-FF3B2E5EDAE7}" presName="bgRect" presStyleLbl="node1" presStyleIdx="1" presStyleCnt="3"/>
      <dgm:spPr/>
    </dgm:pt>
    <dgm:pt modelId="{8534FCAC-626C-40A6-B14F-38884D0EF705}" type="pres">
      <dgm:prSet presAssocID="{AE9AA246-04FC-4A37-B683-FF3B2E5EDAE7}" presName="parentNode" presStyleLbl="node1" presStyleIdx="1" presStyleCnt="3">
        <dgm:presLayoutVars>
          <dgm:chMax val="0"/>
          <dgm:bulletEnabled val="1"/>
        </dgm:presLayoutVars>
      </dgm:prSet>
      <dgm:spPr/>
    </dgm:pt>
    <dgm:pt modelId="{3E795045-4B54-4C57-AF70-6E7C8DCF92F6}" type="pres">
      <dgm:prSet presAssocID="{AE9AA246-04FC-4A37-B683-FF3B2E5EDAE7}" presName="childNode" presStyleLbl="node1" presStyleIdx="1" presStyleCnt="3">
        <dgm:presLayoutVars>
          <dgm:bulletEnabled val="1"/>
        </dgm:presLayoutVars>
      </dgm:prSet>
      <dgm:spPr/>
    </dgm:pt>
    <dgm:pt modelId="{59D020E0-068C-4A04-BC4F-5B27927CD0B3}" type="pres">
      <dgm:prSet presAssocID="{BA3F3A63-F795-4C62-8799-192621FB0519}" presName="hSp" presStyleCnt="0"/>
      <dgm:spPr/>
    </dgm:pt>
    <dgm:pt modelId="{7E07DFA8-F89C-43D9-A0E2-4AFE313B80AC}" type="pres">
      <dgm:prSet presAssocID="{BA3F3A63-F795-4C62-8799-192621FB0519}" presName="vProcSp" presStyleCnt="0"/>
      <dgm:spPr/>
    </dgm:pt>
    <dgm:pt modelId="{989B9F9F-F51C-4551-8948-17D54B7F4E83}" type="pres">
      <dgm:prSet presAssocID="{BA3F3A63-F795-4C62-8799-192621FB0519}" presName="vSp1" presStyleCnt="0"/>
      <dgm:spPr/>
    </dgm:pt>
    <dgm:pt modelId="{DC25C7DA-ED16-4312-AF35-94E8F9501EF5}" type="pres">
      <dgm:prSet presAssocID="{BA3F3A63-F795-4C62-8799-192621FB0519}" presName="simulatedConn" presStyleLbl="solidFgAcc1" presStyleIdx="1" presStyleCnt="2"/>
      <dgm:spPr/>
    </dgm:pt>
    <dgm:pt modelId="{60C82BFB-A1E2-41D6-BECF-B4796706406D}" type="pres">
      <dgm:prSet presAssocID="{BA3F3A63-F795-4C62-8799-192621FB0519}" presName="vSp2" presStyleCnt="0"/>
      <dgm:spPr/>
    </dgm:pt>
    <dgm:pt modelId="{FCFC5154-1AF6-4C1E-A7DD-6AC49DA80112}" type="pres">
      <dgm:prSet presAssocID="{BA3F3A63-F795-4C62-8799-192621FB0519}" presName="sibTrans" presStyleCnt="0"/>
      <dgm:spPr/>
    </dgm:pt>
    <dgm:pt modelId="{A610458A-4453-4931-AB5F-346EEDD8DE98}" type="pres">
      <dgm:prSet presAssocID="{64BD4CB3-C53D-47BD-9E46-4B8E7A851770}" presName="compositeNode" presStyleCnt="0">
        <dgm:presLayoutVars>
          <dgm:bulletEnabled val="1"/>
        </dgm:presLayoutVars>
      </dgm:prSet>
      <dgm:spPr/>
    </dgm:pt>
    <dgm:pt modelId="{BD31DA5A-D9E7-4DC0-86CE-D8B0D44827A3}" type="pres">
      <dgm:prSet presAssocID="{64BD4CB3-C53D-47BD-9E46-4B8E7A851770}" presName="bgRect" presStyleLbl="node1" presStyleIdx="2" presStyleCnt="3"/>
      <dgm:spPr/>
    </dgm:pt>
    <dgm:pt modelId="{FC167936-CBED-4F45-8C3D-E98EF8F8967B}" type="pres">
      <dgm:prSet presAssocID="{64BD4CB3-C53D-47BD-9E46-4B8E7A851770}" presName="parentNode" presStyleLbl="node1" presStyleIdx="2" presStyleCnt="3">
        <dgm:presLayoutVars>
          <dgm:chMax val="0"/>
          <dgm:bulletEnabled val="1"/>
        </dgm:presLayoutVars>
      </dgm:prSet>
      <dgm:spPr/>
    </dgm:pt>
    <dgm:pt modelId="{D51CADCD-06A1-47CF-BAC1-F940FB2F2B8D}" type="pres">
      <dgm:prSet presAssocID="{64BD4CB3-C53D-47BD-9E46-4B8E7A851770}" presName="childNode" presStyleLbl="node1" presStyleIdx="2" presStyleCnt="3">
        <dgm:presLayoutVars>
          <dgm:bulletEnabled val="1"/>
        </dgm:presLayoutVars>
      </dgm:prSet>
      <dgm:spPr/>
    </dgm:pt>
  </dgm:ptLst>
  <dgm:cxnLst>
    <dgm:cxn modelId="{C34B680D-F281-422E-98AD-82BEADCFBAEB}" type="presOf" srcId="{AE9AA246-04FC-4A37-B683-FF3B2E5EDAE7}" destId="{8534FCAC-626C-40A6-B14F-38884D0EF705}" srcOrd="1" destOrd="0" presId="urn:microsoft.com/office/officeart/2005/8/layout/hProcess7"/>
    <dgm:cxn modelId="{9FE3302A-E975-4D3C-A144-9EFCBB051525}" srcId="{FE608C0F-B07A-4BA1-92A6-91C2FD32CD0B}" destId="{B34957C8-D96F-48D3-9907-89001FA9F9A4}" srcOrd="0" destOrd="0" parTransId="{D4D7B85C-FCD0-4934-96D4-171D70C4645D}" sibTransId="{136AD3F6-9EBF-4FEE-A179-09275AA58CB4}"/>
    <dgm:cxn modelId="{FB7EDA33-D692-4E04-AE06-D09728961093}" type="presOf" srcId="{FE608C0F-B07A-4BA1-92A6-91C2FD32CD0B}" destId="{772E1272-0DAA-407C-BD40-1BCAB92332A4}" srcOrd="1" destOrd="0" presId="urn:microsoft.com/office/officeart/2005/8/layout/hProcess7"/>
    <dgm:cxn modelId="{85BD9735-9797-463D-ACC3-7239F54C2896}" type="presOf" srcId="{18ECF424-FCBC-43B1-BB14-9C37E19EF509}" destId="{46DE5D4E-6EE6-45F7-BEA2-C0C574B54AAD}" srcOrd="0" destOrd="0" presId="urn:microsoft.com/office/officeart/2005/8/layout/hProcess7"/>
    <dgm:cxn modelId="{38B05B41-CD61-4EF4-91B9-A6D0254AF7B6}" srcId="{64BD4CB3-C53D-47BD-9E46-4B8E7A851770}" destId="{9FB378F6-E1B9-4F95-93A3-72E4D186A21C}" srcOrd="0" destOrd="0" parTransId="{74E09CAB-B63B-4985-BC59-F71EAC3B09DC}" sibTransId="{1AEE4004-ABB4-4231-8C88-539745766F19}"/>
    <dgm:cxn modelId="{870C3244-B1C1-4D71-96D4-971ADCF24B3B}" srcId="{18ECF424-FCBC-43B1-BB14-9C37E19EF509}" destId="{64BD4CB3-C53D-47BD-9E46-4B8E7A851770}" srcOrd="2" destOrd="0" parTransId="{29FA8B9E-585C-42F9-97FE-AB4682AF1650}" sibTransId="{320277EA-E1A3-48DD-B7C0-B0FC0385C269}"/>
    <dgm:cxn modelId="{C920A046-543F-425D-A093-40673807069C}" srcId="{18ECF424-FCBC-43B1-BB14-9C37E19EF509}" destId="{FE608C0F-B07A-4BA1-92A6-91C2FD32CD0B}" srcOrd="0" destOrd="0" parTransId="{2AE708FC-67B1-4C07-AA59-CEDB3610FBEC}" sibTransId="{A655E49E-5148-4591-AF9A-D8FF8E79C9FC}"/>
    <dgm:cxn modelId="{71E27A57-226B-448F-BB69-A979B0D59A6A}" srcId="{18ECF424-FCBC-43B1-BB14-9C37E19EF509}" destId="{AE9AA246-04FC-4A37-B683-FF3B2E5EDAE7}" srcOrd="1" destOrd="0" parTransId="{30FA1C41-4994-4913-8C72-C7BB36588A64}" sibTransId="{BA3F3A63-F795-4C62-8799-192621FB0519}"/>
    <dgm:cxn modelId="{1D61FD59-7EAF-497E-8083-F674EE9864BD}" type="presOf" srcId="{AE9AA246-04FC-4A37-B683-FF3B2E5EDAE7}" destId="{0D27570C-742B-4A95-AF3A-E6D5CD61A3BF}" srcOrd="0" destOrd="0" presId="urn:microsoft.com/office/officeart/2005/8/layout/hProcess7"/>
    <dgm:cxn modelId="{1F924F9D-6150-46AE-BA9D-406897DD4EDE}" type="presOf" srcId="{B34957C8-D96F-48D3-9907-89001FA9F9A4}" destId="{B04E5A22-6B6B-487F-A659-DB7844A4CB5E}" srcOrd="0" destOrd="0" presId="urn:microsoft.com/office/officeart/2005/8/layout/hProcess7"/>
    <dgm:cxn modelId="{A7AE35B2-03A9-4F55-AF75-41059BF01E42}" type="presOf" srcId="{64BD4CB3-C53D-47BD-9E46-4B8E7A851770}" destId="{FC167936-CBED-4F45-8C3D-E98EF8F8967B}" srcOrd="1" destOrd="0" presId="urn:microsoft.com/office/officeart/2005/8/layout/hProcess7"/>
    <dgm:cxn modelId="{A12571CD-24DC-4309-9A02-8BE1A4F808BE}" srcId="{AE9AA246-04FC-4A37-B683-FF3B2E5EDAE7}" destId="{DD981EF8-6FB0-471C-AF30-E8E9BD7AA9B6}" srcOrd="0" destOrd="0" parTransId="{DD2B1425-F4F0-40A8-B3F7-8ABDB38ACEDD}" sibTransId="{8991BF91-0FEF-42B2-8426-B7EDFEAAD8AB}"/>
    <dgm:cxn modelId="{92FFEEE2-F0A7-4B1A-ACC8-D16F25B74AB1}" type="presOf" srcId="{DD981EF8-6FB0-471C-AF30-E8E9BD7AA9B6}" destId="{3E795045-4B54-4C57-AF70-6E7C8DCF92F6}" srcOrd="0" destOrd="0" presId="urn:microsoft.com/office/officeart/2005/8/layout/hProcess7"/>
    <dgm:cxn modelId="{C918F1E9-1C6A-4182-97BF-638892104ED9}" type="presOf" srcId="{FE608C0F-B07A-4BA1-92A6-91C2FD32CD0B}" destId="{C2162F21-D749-4BB3-8CBF-61D4846B0E84}" srcOrd="0" destOrd="0" presId="urn:microsoft.com/office/officeart/2005/8/layout/hProcess7"/>
    <dgm:cxn modelId="{E6C4FFEF-5019-4678-9B18-D5B667CDFFB1}" type="presOf" srcId="{9FB378F6-E1B9-4F95-93A3-72E4D186A21C}" destId="{D51CADCD-06A1-47CF-BAC1-F940FB2F2B8D}" srcOrd="0" destOrd="0" presId="urn:microsoft.com/office/officeart/2005/8/layout/hProcess7"/>
    <dgm:cxn modelId="{8FB423FF-B591-40CD-A52F-2E10B07838FD}" type="presOf" srcId="{64BD4CB3-C53D-47BD-9E46-4B8E7A851770}" destId="{BD31DA5A-D9E7-4DC0-86CE-D8B0D44827A3}" srcOrd="0" destOrd="0" presId="urn:microsoft.com/office/officeart/2005/8/layout/hProcess7"/>
    <dgm:cxn modelId="{F212BF47-C326-4686-9604-F470904E8973}" type="presParOf" srcId="{46DE5D4E-6EE6-45F7-BEA2-C0C574B54AAD}" destId="{981177BE-DD06-4F9A-8AC5-CC51846EA06E}" srcOrd="0" destOrd="0" presId="urn:microsoft.com/office/officeart/2005/8/layout/hProcess7"/>
    <dgm:cxn modelId="{7316DF4B-E75E-40D8-A754-C2B2B461D7EE}" type="presParOf" srcId="{981177BE-DD06-4F9A-8AC5-CC51846EA06E}" destId="{C2162F21-D749-4BB3-8CBF-61D4846B0E84}" srcOrd="0" destOrd="0" presId="urn:microsoft.com/office/officeart/2005/8/layout/hProcess7"/>
    <dgm:cxn modelId="{60B9FE99-A1ED-4B20-8A07-F2C647F55E8E}" type="presParOf" srcId="{981177BE-DD06-4F9A-8AC5-CC51846EA06E}" destId="{772E1272-0DAA-407C-BD40-1BCAB92332A4}" srcOrd="1" destOrd="0" presId="urn:microsoft.com/office/officeart/2005/8/layout/hProcess7"/>
    <dgm:cxn modelId="{5B7C30B7-6206-4281-B1FA-8EA78F8DC8F3}" type="presParOf" srcId="{981177BE-DD06-4F9A-8AC5-CC51846EA06E}" destId="{B04E5A22-6B6B-487F-A659-DB7844A4CB5E}" srcOrd="2" destOrd="0" presId="urn:microsoft.com/office/officeart/2005/8/layout/hProcess7"/>
    <dgm:cxn modelId="{F0ECE2DA-4C6D-4EB0-B134-41A60397F338}" type="presParOf" srcId="{46DE5D4E-6EE6-45F7-BEA2-C0C574B54AAD}" destId="{EA71B8DD-00A2-4EBE-BE5C-438C3BEF2C27}" srcOrd="1" destOrd="0" presId="urn:microsoft.com/office/officeart/2005/8/layout/hProcess7"/>
    <dgm:cxn modelId="{87E70C90-5DBD-4DD4-BF2D-6C3EE3F87323}" type="presParOf" srcId="{46DE5D4E-6EE6-45F7-BEA2-C0C574B54AAD}" destId="{755F29F8-D1B6-4432-B376-6F64129C8309}" srcOrd="2" destOrd="0" presId="urn:microsoft.com/office/officeart/2005/8/layout/hProcess7"/>
    <dgm:cxn modelId="{95CB8ABE-3C15-4023-A9BE-EDE46E89DE21}" type="presParOf" srcId="{755F29F8-D1B6-4432-B376-6F64129C8309}" destId="{B0F1F4F2-F66C-45E4-BBBB-4E4ACDBB259B}" srcOrd="0" destOrd="0" presId="urn:microsoft.com/office/officeart/2005/8/layout/hProcess7"/>
    <dgm:cxn modelId="{3985A548-8868-4D10-9F45-254FA0E27611}" type="presParOf" srcId="{755F29F8-D1B6-4432-B376-6F64129C8309}" destId="{88E4A90A-D95C-4166-973A-566FA030F167}" srcOrd="1" destOrd="0" presId="urn:microsoft.com/office/officeart/2005/8/layout/hProcess7"/>
    <dgm:cxn modelId="{B1C2AF75-C8C2-4E6F-8F11-9225E57DCD1E}" type="presParOf" srcId="{755F29F8-D1B6-4432-B376-6F64129C8309}" destId="{81351B02-76D5-48ED-B417-07909EEBF90D}" srcOrd="2" destOrd="0" presId="urn:microsoft.com/office/officeart/2005/8/layout/hProcess7"/>
    <dgm:cxn modelId="{325CDCC2-08CB-47D8-94C1-E7CCB1F30BBC}" type="presParOf" srcId="{46DE5D4E-6EE6-45F7-BEA2-C0C574B54AAD}" destId="{7AABE83E-2734-4A1E-BB0B-8D5D578FE2B2}" srcOrd="3" destOrd="0" presId="urn:microsoft.com/office/officeart/2005/8/layout/hProcess7"/>
    <dgm:cxn modelId="{A764AE87-8565-40B6-A255-2DFF54372512}" type="presParOf" srcId="{46DE5D4E-6EE6-45F7-BEA2-C0C574B54AAD}" destId="{2DF9A6C2-0B4A-491F-9B37-38E1ECA9F6AF}" srcOrd="4" destOrd="0" presId="urn:microsoft.com/office/officeart/2005/8/layout/hProcess7"/>
    <dgm:cxn modelId="{89C0DE45-167A-47BD-A277-8D85E84EC23A}" type="presParOf" srcId="{2DF9A6C2-0B4A-491F-9B37-38E1ECA9F6AF}" destId="{0D27570C-742B-4A95-AF3A-E6D5CD61A3BF}" srcOrd="0" destOrd="0" presId="urn:microsoft.com/office/officeart/2005/8/layout/hProcess7"/>
    <dgm:cxn modelId="{2E82D6AD-4F55-4932-A4C3-4902C7D15BD7}" type="presParOf" srcId="{2DF9A6C2-0B4A-491F-9B37-38E1ECA9F6AF}" destId="{8534FCAC-626C-40A6-B14F-38884D0EF705}" srcOrd="1" destOrd="0" presId="urn:microsoft.com/office/officeart/2005/8/layout/hProcess7"/>
    <dgm:cxn modelId="{4CB4FCB1-8A49-402F-BC23-B15FF5AF4676}" type="presParOf" srcId="{2DF9A6C2-0B4A-491F-9B37-38E1ECA9F6AF}" destId="{3E795045-4B54-4C57-AF70-6E7C8DCF92F6}" srcOrd="2" destOrd="0" presId="urn:microsoft.com/office/officeart/2005/8/layout/hProcess7"/>
    <dgm:cxn modelId="{932BB54B-1D58-4F37-91F7-CFECBF66F655}" type="presParOf" srcId="{46DE5D4E-6EE6-45F7-BEA2-C0C574B54AAD}" destId="{59D020E0-068C-4A04-BC4F-5B27927CD0B3}" srcOrd="5" destOrd="0" presId="urn:microsoft.com/office/officeart/2005/8/layout/hProcess7"/>
    <dgm:cxn modelId="{2A8EB9DC-ADE7-498E-AEAD-F03E36D4134D}" type="presParOf" srcId="{46DE5D4E-6EE6-45F7-BEA2-C0C574B54AAD}" destId="{7E07DFA8-F89C-43D9-A0E2-4AFE313B80AC}" srcOrd="6" destOrd="0" presId="urn:microsoft.com/office/officeart/2005/8/layout/hProcess7"/>
    <dgm:cxn modelId="{FBF66F06-03C5-4FF3-B3C8-8A8725B2D8A1}" type="presParOf" srcId="{7E07DFA8-F89C-43D9-A0E2-4AFE313B80AC}" destId="{989B9F9F-F51C-4551-8948-17D54B7F4E83}" srcOrd="0" destOrd="0" presId="urn:microsoft.com/office/officeart/2005/8/layout/hProcess7"/>
    <dgm:cxn modelId="{1CB29C10-462B-466D-803B-16144B451963}" type="presParOf" srcId="{7E07DFA8-F89C-43D9-A0E2-4AFE313B80AC}" destId="{DC25C7DA-ED16-4312-AF35-94E8F9501EF5}" srcOrd="1" destOrd="0" presId="urn:microsoft.com/office/officeart/2005/8/layout/hProcess7"/>
    <dgm:cxn modelId="{669B146A-5324-4C73-9984-B77CDA8968BF}" type="presParOf" srcId="{7E07DFA8-F89C-43D9-A0E2-4AFE313B80AC}" destId="{60C82BFB-A1E2-41D6-BECF-B4796706406D}" srcOrd="2" destOrd="0" presId="urn:microsoft.com/office/officeart/2005/8/layout/hProcess7"/>
    <dgm:cxn modelId="{09567DF3-DC5C-4191-900D-AF0045D49372}" type="presParOf" srcId="{46DE5D4E-6EE6-45F7-BEA2-C0C574B54AAD}" destId="{FCFC5154-1AF6-4C1E-A7DD-6AC49DA80112}" srcOrd="7" destOrd="0" presId="urn:microsoft.com/office/officeart/2005/8/layout/hProcess7"/>
    <dgm:cxn modelId="{D38787BD-2892-4ADB-867C-D31D2FAE0FF8}" type="presParOf" srcId="{46DE5D4E-6EE6-45F7-BEA2-C0C574B54AAD}" destId="{A610458A-4453-4931-AB5F-346EEDD8DE98}" srcOrd="8" destOrd="0" presId="urn:microsoft.com/office/officeart/2005/8/layout/hProcess7"/>
    <dgm:cxn modelId="{F69EA07E-14BF-4144-9E64-CD14C948C53B}" type="presParOf" srcId="{A610458A-4453-4931-AB5F-346EEDD8DE98}" destId="{BD31DA5A-D9E7-4DC0-86CE-D8B0D44827A3}" srcOrd="0" destOrd="0" presId="urn:microsoft.com/office/officeart/2005/8/layout/hProcess7"/>
    <dgm:cxn modelId="{B2A68B7A-2879-41A9-9C7C-5D25F7BC773F}" type="presParOf" srcId="{A610458A-4453-4931-AB5F-346EEDD8DE98}" destId="{FC167936-CBED-4F45-8C3D-E98EF8F8967B}" srcOrd="1" destOrd="0" presId="urn:microsoft.com/office/officeart/2005/8/layout/hProcess7"/>
    <dgm:cxn modelId="{823D401F-99E8-40EC-8079-10D025D8F491}" type="presParOf" srcId="{A610458A-4453-4931-AB5F-346EEDD8DE98}" destId="{D51CADCD-06A1-47CF-BAC1-F940FB2F2B8D}"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A6CFCD0-82E9-4A88-98EB-700ED8654134}" type="doc">
      <dgm:prSet loTypeId="urn:microsoft.com/office/officeart/2005/8/layout/default" loCatId="list" qsTypeId="urn:microsoft.com/office/officeart/2005/8/quickstyle/simple4" qsCatId="simple" csTypeId="urn:microsoft.com/office/officeart/2005/8/colors/colorful1" csCatId="colorful" phldr="1"/>
      <dgm:spPr/>
      <dgm:t>
        <a:bodyPr/>
        <a:lstStyle/>
        <a:p>
          <a:endParaRPr lang="en-US"/>
        </a:p>
      </dgm:t>
    </dgm:pt>
    <dgm:pt modelId="{EB9A931B-EB3D-467B-9F20-30867E9D774E}">
      <dgm:prSet custT="1"/>
      <dgm:spPr/>
      <dgm:t>
        <a:bodyPr/>
        <a:lstStyle/>
        <a:p>
          <a:pPr algn="ctr"/>
          <a:r>
            <a:rPr lang="es-PE" sz="1600">
              <a:latin typeface="Arial" panose="020B0604020202020204" pitchFamily="34" charset="0"/>
              <a:cs typeface="Arial" panose="020B0604020202020204" pitchFamily="34" charset="0"/>
            </a:rPr>
            <a:t>los signos exteriores de riqueza</a:t>
          </a:r>
          <a:endParaRPr lang="en-US" sz="1600" dirty="0">
            <a:latin typeface="Arial" panose="020B0604020202020204" pitchFamily="34" charset="0"/>
            <a:cs typeface="Arial" panose="020B0604020202020204" pitchFamily="34" charset="0"/>
          </a:endParaRPr>
        </a:p>
      </dgm:t>
    </dgm:pt>
    <dgm:pt modelId="{63BC7EBB-B957-4DE6-9409-984C2D0CF1C1}" type="parTrans" cxnId="{30245D37-C163-431E-B1B0-325707A8463D}">
      <dgm:prSet/>
      <dgm:spPr/>
      <dgm:t>
        <a:bodyPr/>
        <a:lstStyle/>
        <a:p>
          <a:endParaRPr lang="en-US" sz="1600">
            <a:solidFill>
              <a:schemeClr val="tx1"/>
            </a:solidFill>
            <a:latin typeface="Arial" panose="020B0604020202020204" pitchFamily="34" charset="0"/>
            <a:cs typeface="Arial" panose="020B0604020202020204" pitchFamily="34" charset="0"/>
          </a:endParaRPr>
        </a:p>
      </dgm:t>
    </dgm:pt>
    <dgm:pt modelId="{AC348C26-CB23-444A-9CBD-6CF38E31B3DB}" type="sibTrans" cxnId="{30245D37-C163-431E-B1B0-325707A8463D}">
      <dgm:prSet/>
      <dgm:spPr/>
      <dgm:t>
        <a:bodyPr/>
        <a:lstStyle/>
        <a:p>
          <a:endParaRPr lang="en-US" sz="1600">
            <a:solidFill>
              <a:schemeClr val="tx1"/>
            </a:solidFill>
            <a:latin typeface="Arial" panose="020B0604020202020204" pitchFamily="34" charset="0"/>
            <a:cs typeface="Arial" panose="020B0604020202020204" pitchFamily="34" charset="0"/>
          </a:endParaRPr>
        </a:p>
      </dgm:t>
    </dgm:pt>
    <dgm:pt modelId="{DE64EACD-1C60-487D-A9DA-9693B41C1405}">
      <dgm:prSet custT="1"/>
      <dgm:spPr/>
      <dgm:t>
        <a:bodyPr/>
        <a:lstStyle/>
        <a:p>
          <a:pPr algn="ctr"/>
          <a:r>
            <a:rPr lang="es-PE" sz="1600">
              <a:latin typeface="Arial" panose="020B0604020202020204" pitchFamily="34" charset="0"/>
              <a:cs typeface="Arial" panose="020B0604020202020204" pitchFamily="34" charset="0"/>
            </a:rPr>
            <a:t>las variaciones patrimoniales, </a:t>
          </a:r>
          <a:endParaRPr lang="en-US" sz="1600" dirty="0">
            <a:latin typeface="Arial" panose="020B0604020202020204" pitchFamily="34" charset="0"/>
            <a:cs typeface="Arial" panose="020B0604020202020204" pitchFamily="34" charset="0"/>
          </a:endParaRPr>
        </a:p>
      </dgm:t>
    </dgm:pt>
    <dgm:pt modelId="{9A12B69C-84DF-41EA-84AB-105D3A516869}" type="parTrans" cxnId="{2695AADF-160F-48CD-9B76-B111D96D097C}">
      <dgm:prSet/>
      <dgm:spPr/>
      <dgm:t>
        <a:bodyPr/>
        <a:lstStyle/>
        <a:p>
          <a:endParaRPr lang="en-US" sz="1600">
            <a:solidFill>
              <a:schemeClr val="tx1"/>
            </a:solidFill>
            <a:latin typeface="Arial" panose="020B0604020202020204" pitchFamily="34" charset="0"/>
            <a:cs typeface="Arial" panose="020B0604020202020204" pitchFamily="34" charset="0"/>
          </a:endParaRPr>
        </a:p>
      </dgm:t>
    </dgm:pt>
    <dgm:pt modelId="{B1F04BB3-49F6-4E8A-A8DF-614311F6D206}" type="sibTrans" cxnId="{2695AADF-160F-48CD-9B76-B111D96D097C}">
      <dgm:prSet/>
      <dgm:spPr/>
      <dgm:t>
        <a:bodyPr/>
        <a:lstStyle/>
        <a:p>
          <a:endParaRPr lang="en-US" sz="1600">
            <a:solidFill>
              <a:schemeClr val="tx1"/>
            </a:solidFill>
            <a:latin typeface="Arial" panose="020B0604020202020204" pitchFamily="34" charset="0"/>
            <a:cs typeface="Arial" panose="020B0604020202020204" pitchFamily="34" charset="0"/>
          </a:endParaRPr>
        </a:p>
      </dgm:t>
    </dgm:pt>
    <dgm:pt modelId="{D2E18658-05E8-4087-AE2C-D605B49A3C23}">
      <dgm:prSet custT="1"/>
      <dgm:spPr/>
      <dgm:t>
        <a:bodyPr/>
        <a:lstStyle/>
        <a:p>
          <a:pPr algn="ctr"/>
          <a:r>
            <a:rPr lang="es-PE" sz="1600">
              <a:latin typeface="Arial" panose="020B0604020202020204" pitchFamily="34" charset="0"/>
              <a:cs typeface="Arial" panose="020B0604020202020204" pitchFamily="34" charset="0"/>
            </a:rPr>
            <a:t>la adquisición y transferencia de bienes</a:t>
          </a:r>
          <a:endParaRPr lang="en-US" sz="1600" dirty="0">
            <a:latin typeface="Arial" panose="020B0604020202020204" pitchFamily="34" charset="0"/>
            <a:cs typeface="Arial" panose="020B0604020202020204" pitchFamily="34" charset="0"/>
          </a:endParaRPr>
        </a:p>
      </dgm:t>
    </dgm:pt>
    <dgm:pt modelId="{BA11E9FF-C7CE-4AC2-9C77-65B10D4A69F3}" type="parTrans" cxnId="{152BF261-1873-44BD-81A6-C489A92778A5}">
      <dgm:prSet/>
      <dgm:spPr/>
      <dgm:t>
        <a:bodyPr/>
        <a:lstStyle/>
        <a:p>
          <a:endParaRPr lang="en-US" sz="1600">
            <a:solidFill>
              <a:schemeClr val="tx1"/>
            </a:solidFill>
            <a:latin typeface="Arial" panose="020B0604020202020204" pitchFamily="34" charset="0"/>
            <a:cs typeface="Arial" panose="020B0604020202020204" pitchFamily="34" charset="0"/>
          </a:endParaRPr>
        </a:p>
      </dgm:t>
    </dgm:pt>
    <dgm:pt modelId="{4B125DC2-7A1A-432E-85C0-885E013FC09C}" type="sibTrans" cxnId="{152BF261-1873-44BD-81A6-C489A92778A5}">
      <dgm:prSet/>
      <dgm:spPr/>
      <dgm:t>
        <a:bodyPr/>
        <a:lstStyle/>
        <a:p>
          <a:endParaRPr lang="en-US" sz="1600">
            <a:solidFill>
              <a:schemeClr val="tx1"/>
            </a:solidFill>
            <a:latin typeface="Arial" panose="020B0604020202020204" pitchFamily="34" charset="0"/>
            <a:cs typeface="Arial" panose="020B0604020202020204" pitchFamily="34" charset="0"/>
          </a:endParaRPr>
        </a:p>
      </dgm:t>
    </dgm:pt>
    <dgm:pt modelId="{E1B06C89-60CD-4BE4-928D-22A9FAB766CB}">
      <dgm:prSet custT="1"/>
      <dgm:spPr/>
      <dgm:t>
        <a:bodyPr/>
        <a:lstStyle/>
        <a:p>
          <a:pPr algn="ctr"/>
          <a:r>
            <a:rPr lang="es-PE" sz="1600">
              <a:latin typeface="Arial" panose="020B0604020202020204" pitchFamily="34" charset="0"/>
              <a:cs typeface="Arial" panose="020B0604020202020204" pitchFamily="34" charset="0"/>
            </a:rPr>
            <a:t>las inversiones</a:t>
          </a:r>
          <a:endParaRPr lang="en-US" sz="1600" dirty="0">
            <a:latin typeface="Arial" panose="020B0604020202020204" pitchFamily="34" charset="0"/>
            <a:cs typeface="Arial" panose="020B0604020202020204" pitchFamily="34" charset="0"/>
          </a:endParaRPr>
        </a:p>
      </dgm:t>
    </dgm:pt>
    <dgm:pt modelId="{B5F334F5-73A8-4CDF-85E4-DC4C38A96978}" type="parTrans" cxnId="{34A1659B-C9C6-4431-9844-01D467C82DFD}">
      <dgm:prSet/>
      <dgm:spPr/>
      <dgm:t>
        <a:bodyPr/>
        <a:lstStyle/>
        <a:p>
          <a:endParaRPr lang="en-US" sz="1600">
            <a:solidFill>
              <a:schemeClr val="tx1"/>
            </a:solidFill>
            <a:latin typeface="Arial" panose="020B0604020202020204" pitchFamily="34" charset="0"/>
            <a:cs typeface="Arial" panose="020B0604020202020204" pitchFamily="34" charset="0"/>
          </a:endParaRPr>
        </a:p>
      </dgm:t>
    </dgm:pt>
    <dgm:pt modelId="{B3727BEA-A441-42BE-A5E5-4981C15255B6}" type="sibTrans" cxnId="{34A1659B-C9C6-4431-9844-01D467C82DFD}">
      <dgm:prSet/>
      <dgm:spPr/>
      <dgm:t>
        <a:bodyPr/>
        <a:lstStyle/>
        <a:p>
          <a:endParaRPr lang="en-US" sz="1600">
            <a:solidFill>
              <a:schemeClr val="tx1"/>
            </a:solidFill>
            <a:latin typeface="Arial" panose="020B0604020202020204" pitchFamily="34" charset="0"/>
            <a:cs typeface="Arial" panose="020B0604020202020204" pitchFamily="34" charset="0"/>
          </a:endParaRPr>
        </a:p>
      </dgm:t>
    </dgm:pt>
    <dgm:pt modelId="{D519C539-7951-4CB0-9A0D-A8D561EED463}">
      <dgm:prSet custT="1"/>
      <dgm:spPr/>
      <dgm:t>
        <a:bodyPr/>
        <a:lstStyle/>
        <a:p>
          <a:pPr algn="ctr"/>
          <a:r>
            <a:rPr lang="es-PE" sz="1600">
              <a:latin typeface="Arial" panose="020B0604020202020204" pitchFamily="34" charset="0"/>
              <a:cs typeface="Arial" panose="020B0604020202020204" pitchFamily="34" charset="0"/>
            </a:rPr>
            <a:t>los depósitos en cuentas de entidades del sistema financiero nacional o del extranjero</a:t>
          </a:r>
          <a:endParaRPr lang="en-US" sz="1600" dirty="0">
            <a:latin typeface="Arial" panose="020B0604020202020204" pitchFamily="34" charset="0"/>
            <a:cs typeface="Arial" panose="020B0604020202020204" pitchFamily="34" charset="0"/>
          </a:endParaRPr>
        </a:p>
      </dgm:t>
    </dgm:pt>
    <dgm:pt modelId="{E9E59221-1791-4501-985F-560E0978EB57}" type="parTrans" cxnId="{0EB6B340-8C65-404E-B95B-6A620C9CEE69}">
      <dgm:prSet/>
      <dgm:spPr/>
      <dgm:t>
        <a:bodyPr/>
        <a:lstStyle/>
        <a:p>
          <a:endParaRPr lang="en-US" sz="1600">
            <a:solidFill>
              <a:schemeClr val="tx1"/>
            </a:solidFill>
            <a:latin typeface="Arial" panose="020B0604020202020204" pitchFamily="34" charset="0"/>
            <a:cs typeface="Arial" panose="020B0604020202020204" pitchFamily="34" charset="0"/>
          </a:endParaRPr>
        </a:p>
      </dgm:t>
    </dgm:pt>
    <dgm:pt modelId="{0A1B599F-48A9-4D8B-AAC3-34CDD1A4F70D}" type="sibTrans" cxnId="{0EB6B340-8C65-404E-B95B-6A620C9CEE69}">
      <dgm:prSet/>
      <dgm:spPr/>
      <dgm:t>
        <a:bodyPr/>
        <a:lstStyle/>
        <a:p>
          <a:endParaRPr lang="en-US" sz="1600">
            <a:solidFill>
              <a:schemeClr val="tx1"/>
            </a:solidFill>
            <a:latin typeface="Arial" panose="020B0604020202020204" pitchFamily="34" charset="0"/>
            <a:cs typeface="Arial" panose="020B0604020202020204" pitchFamily="34" charset="0"/>
          </a:endParaRPr>
        </a:p>
      </dgm:t>
    </dgm:pt>
    <dgm:pt modelId="{C7A8F735-F08B-45BF-BCAE-BA8E0D7CDBE2}">
      <dgm:prSet custT="1"/>
      <dgm:spPr/>
      <dgm:t>
        <a:bodyPr/>
        <a:lstStyle/>
        <a:p>
          <a:pPr algn="ctr"/>
          <a:r>
            <a:rPr lang="es-PE" sz="1600">
              <a:latin typeface="Arial" panose="020B0604020202020204" pitchFamily="34" charset="0"/>
              <a:cs typeface="Arial" panose="020B0604020202020204" pitchFamily="34" charset="0"/>
            </a:rPr>
            <a:t>los consumos</a:t>
          </a:r>
          <a:endParaRPr lang="en-US" sz="1600" dirty="0">
            <a:latin typeface="Arial" panose="020B0604020202020204" pitchFamily="34" charset="0"/>
            <a:cs typeface="Arial" panose="020B0604020202020204" pitchFamily="34" charset="0"/>
          </a:endParaRPr>
        </a:p>
      </dgm:t>
    </dgm:pt>
    <dgm:pt modelId="{9CE94DDD-2790-48E2-A43C-3C9AEA896ADB}" type="parTrans" cxnId="{C3AFD527-157B-44C4-8942-8F9A39439A19}">
      <dgm:prSet/>
      <dgm:spPr/>
      <dgm:t>
        <a:bodyPr/>
        <a:lstStyle/>
        <a:p>
          <a:endParaRPr lang="en-US" sz="1600">
            <a:solidFill>
              <a:schemeClr val="tx1"/>
            </a:solidFill>
            <a:latin typeface="Arial" panose="020B0604020202020204" pitchFamily="34" charset="0"/>
            <a:cs typeface="Arial" panose="020B0604020202020204" pitchFamily="34" charset="0"/>
          </a:endParaRPr>
        </a:p>
      </dgm:t>
    </dgm:pt>
    <dgm:pt modelId="{2CFBE5EC-305F-4348-A638-79811BD44592}" type="sibTrans" cxnId="{C3AFD527-157B-44C4-8942-8F9A39439A19}">
      <dgm:prSet/>
      <dgm:spPr/>
      <dgm:t>
        <a:bodyPr/>
        <a:lstStyle/>
        <a:p>
          <a:endParaRPr lang="en-US" sz="1600">
            <a:solidFill>
              <a:schemeClr val="tx1"/>
            </a:solidFill>
            <a:latin typeface="Arial" panose="020B0604020202020204" pitchFamily="34" charset="0"/>
            <a:cs typeface="Arial" panose="020B0604020202020204" pitchFamily="34" charset="0"/>
          </a:endParaRPr>
        </a:p>
      </dgm:t>
    </dgm:pt>
    <dgm:pt modelId="{51D4C840-24B2-4472-BD45-CF9862936C91}">
      <dgm:prSet custT="1"/>
      <dgm:spPr/>
      <dgm:t>
        <a:bodyPr/>
        <a:lstStyle/>
        <a:p>
          <a:pPr algn="ctr"/>
          <a:r>
            <a:rPr lang="es-PE" sz="1600">
              <a:latin typeface="Arial" panose="020B0604020202020204" pitchFamily="34" charset="0"/>
              <a:cs typeface="Arial" panose="020B0604020202020204" pitchFamily="34" charset="0"/>
            </a:rPr>
            <a:t>los gastos efectuados durante el ejercicio fiscalizado, aun cuando éstos no se reflejen en su patrimonio al final del ejercicio.</a:t>
          </a:r>
          <a:endParaRPr lang="en-US" sz="1600" dirty="0">
            <a:latin typeface="Arial" panose="020B0604020202020204" pitchFamily="34" charset="0"/>
            <a:cs typeface="Arial" panose="020B0604020202020204" pitchFamily="34" charset="0"/>
          </a:endParaRPr>
        </a:p>
      </dgm:t>
    </dgm:pt>
    <dgm:pt modelId="{B31B33FC-1B5B-4B9F-9FE1-1EE92665703C}" type="parTrans" cxnId="{4AA763DF-8929-48FE-85E7-8504E98DDDAD}">
      <dgm:prSet/>
      <dgm:spPr/>
      <dgm:t>
        <a:bodyPr/>
        <a:lstStyle/>
        <a:p>
          <a:endParaRPr lang="en-US" sz="1600">
            <a:solidFill>
              <a:schemeClr val="tx1"/>
            </a:solidFill>
            <a:latin typeface="Arial" panose="020B0604020202020204" pitchFamily="34" charset="0"/>
            <a:cs typeface="Arial" panose="020B0604020202020204" pitchFamily="34" charset="0"/>
          </a:endParaRPr>
        </a:p>
      </dgm:t>
    </dgm:pt>
    <dgm:pt modelId="{661FC172-5123-4985-A772-1D2DCB600228}" type="sibTrans" cxnId="{4AA763DF-8929-48FE-85E7-8504E98DDDAD}">
      <dgm:prSet/>
      <dgm:spPr/>
      <dgm:t>
        <a:bodyPr/>
        <a:lstStyle/>
        <a:p>
          <a:endParaRPr lang="en-US" sz="1600">
            <a:solidFill>
              <a:schemeClr val="tx1"/>
            </a:solidFill>
            <a:latin typeface="Arial" panose="020B0604020202020204" pitchFamily="34" charset="0"/>
            <a:cs typeface="Arial" panose="020B0604020202020204" pitchFamily="34" charset="0"/>
          </a:endParaRPr>
        </a:p>
      </dgm:t>
    </dgm:pt>
    <dgm:pt modelId="{5C2C1C65-66B6-4563-8CA4-476AE7A881D5}" type="pres">
      <dgm:prSet presAssocID="{8A6CFCD0-82E9-4A88-98EB-700ED8654134}" presName="diagram" presStyleCnt="0">
        <dgm:presLayoutVars>
          <dgm:dir/>
          <dgm:resizeHandles val="exact"/>
        </dgm:presLayoutVars>
      </dgm:prSet>
      <dgm:spPr/>
    </dgm:pt>
    <dgm:pt modelId="{6FBAD9CC-CA55-4C22-86F0-920DFD70DA24}" type="pres">
      <dgm:prSet presAssocID="{EB9A931B-EB3D-467B-9F20-30867E9D774E}" presName="node" presStyleLbl="node1" presStyleIdx="0" presStyleCnt="7" custLinFactNeighborX="26063" custLinFactNeighborY="-30283">
        <dgm:presLayoutVars>
          <dgm:bulletEnabled val="1"/>
        </dgm:presLayoutVars>
      </dgm:prSet>
      <dgm:spPr/>
    </dgm:pt>
    <dgm:pt modelId="{3523DC32-DE4F-4EF8-8D83-BB5EE5685CAB}" type="pres">
      <dgm:prSet presAssocID="{AC348C26-CB23-444A-9CBD-6CF38E31B3DB}" presName="sibTrans" presStyleCnt="0"/>
      <dgm:spPr/>
    </dgm:pt>
    <dgm:pt modelId="{FC58F91E-C45C-4FD7-AD06-DF7D8252D5E1}" type="pres">
      <dgm:prSet presAssocID="{DE64EACD-1C60-487D-A9DA-9693B41C1405}" presName="node" presStyleLbl="node1" presStyleIdx="1" presStyleCnt="7" custLinFactX="-1579" custLinFactY="21005" custLinFactNeighborX="-100000" custLinFactNeighborY="100000">
        <dgm:presLayoutVars>
          <dgm:bulletEnabled val="1"/>
        </dgm:presLayoutVars>
      </dgm:prSet>
      <dgm:spPr/>
    </dgm:pt>
    <dgm:pt modelId="{BDF3A995-51CF-4FB4-B178-2B376F12C03B}" type="pres">
      <dgm:prSet presAssocID="{B1F04BB3-49F6-4E8A-A8DF-614311F6D206}" presName="sibTrans" presStyleCnt="0"/>
      <dgm:spPr/>
    </dgm:pt>
    <dgm:pt modelId="{4BF57942-7FD0-47C0-9F0E-773C19C1CFBB}" type="pres">
      <dgm:prSet presAssocID="{D2E18658-05E8-4087-AE2C-D605B49A3C23}" presName="node" presStyleLbl="node1" presStyleIdx="2" presStyleCnt="7" custLinFactNeighborX="81900" custLinFactNeighborY="-30018">
        <dgm:presLayoutVars>
          <dgm:bulletEnabled val="1"/>
        </dgm:presLayoutVars>
      </dgm:prSet>
      <dgm:spPr/>
    </dgm:pt>
    <dgm:pt modelId="{97192B2E-756F-4C89-A7E4-FFDB04A2C70C}" type="pres">
      <dgm:prSet presAssocID="{4B125DC2-7A1A-432E-85C0-885E013FC09C}" presName="sibTrans" presStyleCnt="0"/>
      <dgm:spPr/>
    </dgm:pt>
    <dgm:pt modelId="{40C99D2D-A627-475C-BB59-40035D387AA5}" type="pres">
      <dgm:prSet presAssocID="{E1B06C89-60CD-4BE4-928D-22A9FAB766CB}" presName="node" presStyleLbl="node1" presStyleIdx="3" presStyleCnt="7" custLinFactY="24607" custLinFactNeighborX="-12121" custLinFactNeighborY="100000">
        <dgm:presLayoutVars>
          <dgm:bulletEnabled val="1"/>
        </dgm:presLayoutVars>
      </dgm:prSet>
      <dgm:spPr/>
    </dgm:pt>
    <dgm:pt modelId="{B47216AC-CE5D-4E57-BF0E-BB4BF57648A4}" type="pres">
      <dgm:prSet presAssocID="{B3727BEA-A441-42BE-A5E5-4981C15255B6}" presName="sibTrans" presStyleCnt="0"/>
      <dgm:spPr/>
    </dgm:pt>
    <dgm:pt modelId="{F4BA4C56-2331-48C8-A302-3846D8C2BC7F}" type="pres">
      <dgm:prSet presAssocID="{D519C539-7951-4CB0-9A0D-A8D561EED463}" presName="node" presStyleLbl="node1" presStyleIdx="4" presStyleCnt="7" custLinFactNeighborX="78772" custLinFactNeighborY="4338">
        <dgm:presLayoutVars>
          <dgm:bulletEnabled val="1"/>
        </dgm:presLayoutVars>
      </dgm:prSet>
      <dgm:spPr/>
    </dgm:pt>
    <dgm:pt modelId="{95A8B0DE-66E4-4373-B556-F84FCAA4E5DB}" type="pres">
      <dgm:prSet presAssocID="{0A1B599F-48A9-4D8B-AAC3-34CDD1A4F70D}" presName="sibTrans" presStyleCnt="0"/>
      <dgm:spPr/>
    </dgm:pt>
    <dgm:pt modelId="{C5F2A94D-32BC-4942-A3EE-74B5DE124857}" type="pres">
      <dgm:prSet presAssocID="{C7A8F735-F08B-45BF-BCAE-BA8E0D7CDBE2}" presName="node" presStyleLbl="node1" presStyleIdx="5" presStyleCnt="7" custScaleX="69743" custLinFactNeighborX="84585" custLinFactNeighborY="7849">
        <dgm:presLayoutVars>
          <dgm:bulletEnabled val="1"/>
        </dgm:presLayoutVars>
      </dgm:prSet>
      <dgm:spPr/>
    </dgm:pt>
    <dgm:pt modelId="{3770E8D4-0BBA-4EEC-9859-958F23DB81CB}" type="pres">
      <dgm:prSet presAssocID="{2CFBE5EC-305F-4348-A638-79811BD44592}" presName="sibTrans" presStyleCnt="0"/>
      <dgm:spPr/>
    </dgm:pt>
    <dgm:pt modelId="{B2A37827-5F5D-4E9F-BEE3-B51B31CF9BD0}" type="pres">
      <dgm:prSet presAssocID="{51D4C840-24B2-4472-BD45-CF9862936C91}" presName="node" presStyleLbl="node1" presStyleIdx="6" presStyleCnt="7" custScaleX="154323" custScaleY="98447" custLinFactY="-48920" custLinFactNeighborX="-96952" custLinFactNeighborY="-100000">
        <dgm:presLayoutVars>
          <dgm:bulletEnabled val="1"/>
        </dgm:presLayoutVars>
      </dgm:prSet>
      <dgm:spPr/>
    </dgm:pt>
  </dgm:ptLst>
  <dgm:cxnLst>
    <dgm:cxn modelId="{97B13004-F01B-4EF3-A674-8E3ED86B63F8}" type="presOf" srcId="{EB9A931B-EB3D-467B-9F20-30867E9D774E}" destId="{6FBAD9CC-CA55-4C22-86F0-920DFD70DA24}" srcOrd="0" destOrd="0" presId="urn:microsoft.com/office/officeart/2005/8/layout/default"/>
    <dgm:cxn modelId="{C3AFD527-157B-44C4-8942-8F9A39439A19}" srcId="{8A6CFCD0-82E9-4A88-98EB-700ED8654134}" destId="{C7A8F735-F08B-45BF-BCAE-BA8E0D7CDBE2}" srcOrd="5" destOrd="0" parTransId="{9CE94DDD-2790-48E2-A43C-3C9AEA896ADB}" sibTransId="{2CFBE5EC-305F-4348-A638-79811BD44592}"/>
    <dgm:cxn modelId="{30245D37-C163-431E-B1B0-325707A8463D}" srcId="{8A6CFCD0-82E9-4A88-98EB-700ED8654134}" destId="{EB9A931B-EB3D-467B-9F20-30867E9D774E}" srcOrd="0" destOrd="0" parTransId="{63BC7EBB-B957-4DE6-9409-984C2D0CF1C1}" sibTransId="{AC348C26-CB23-444A-9CBD-6CF38E31B3DB}"/>
    <dgm:cxn modelId="{0EB6B340-8C65-404E-B95B-6A620C9CEE69}" srcId="{8A6CFCD0-82E9-4A88-98EB-700ED8654134}" destId="{D519C539-7951-4CB0-9A0D-A8D561EED463}" srcOrd="4" destOrd="0" parTransId="{E9E59221-1791-4501-985F-560E0978EB57}" sibTransId="{0A1B599F-48A9-4D8B-AAC3-34CDD1A4F70D}"/>
    <dgm:cxn modelId="{152BF261-1873-44BD-81A6-C489A92778A5}" srcId="{8A6CFCD0-82E9-4A88-98EB-700ED8654134}" destId="{D2E18658-05E8-4087-AE2C-D605B49A3C23}" srcOrd="2" destOrd="0" parTransId="{BA11E9FF-C7CE-4AC2-9C77-65B10D4A69F3}" sibTransId="{4B125DC2-7A1A-432E-85C0-885E013FC09C}"/>
    <dgm:cxn modelId="{72C0F241-3132-48EE-B358-78F9EAC83BB7}" type="presOf" srcId="{D519C539-7951-4CB0-9A0D-A8D561EED463}" destId="{F4BA4C56-2331-48C8-A302-3846D8C2BC7F}" srcOrd="0" destOrd="0" presId="urn:microsoft.com/office/officeart/2005/8/layout/default"/>
    <dgm:cxn modelId="{EC072763-C534-4A44-8767-FED748223AD2}" type="presOf" srcId="{C7A8F735-F08B-45BF-BCAE-BA8E0D7CDBE2}" destId="{C5F2A94D-32BC-4942-A3EE-74B5DE124857}" srcOrd="0" destOrd="0" presId="urn:microsoft.com/office/officeart/2005/8/layout/default"/>
    <dgm:cxn modelId="{08309180-CB59-481D-820E-3264BB16E5A2}" type="presOf" srcId="{D2E18658-05E8-4087-AE2C-D605B49A3C23}" destId="{4BF57942-7FD0-47C0-9F0E-773C19C1CFBB}" srcOrd="0" destOrd="0" presId="urn:microsoft.com/office/officeart/2005/8/layout/default"/>
    <dgm:cxn modelId="{B8FE0E86-8CEF-41A9-A933-85513DD60633}" type="presOf" srcId="{DE64EACD-1C60-487D-A9DA-9693B41C1405}" destId="{FC58F91E-C45C-4FD7-AD06-DF7D8252D5E1}" srcOrd="0" destOrd="0" presId="urn:microsoft.com/office/officeart/2005/8/layout/default"/>
    <dgm:cxn modelId="{34A1659B-C9C6-4431-9844-01D467C82DFD}" srcId="{8A6CFCD0-82E9-4A88-98EB-700ED8654134}" destId="{E1B06C89-60CD-4BE4-928D-22A9FAB766CB}" srcOrd="3" destOrd="0" parTransId="{B5F334F5-73A8-4CDF-85E4-DC4C38A96978}" sibTransId="{B3727BEA-A441-42BE-A5E5-4981C15255B6}"/>
    <dgm:cxn modelId="{E725F9A9-812C-4EA2-8236-78A31D5AF7F3}" type="presOf" srcId="{8A6CFCD0-82E9-4A88-98EB-700ED8654134}" destId="{5C2C1C65-66B6-4563-8CA4-476AE7A881D5}" srcOrd="0" destOrd="0" presId="urn:microsoft.com/office/officeart/2005/8/layout/default"/>
    <dgm:cxn modelId="{24D736CC-6432-4F69-BCAF-2E0096AD419E}" type="presOf" srcId="{51D4C840-24B2-4472-BD45-CF9862936C91}" destId="{B2A37827-5F5D-4E9F-BEE3-B51B31CF9BD0}" srcOrd="0" destOrd="0" presId="urn:microsoft.com/office/officeart/2005/8/layout/default"/>
    <dgm:cxn modelId="{19EEDBDE-6051-4A61-B825-AE411239F4D2}" type="presOf" srcId="{E1B06C89-60CD-4BE4-928D-22A9FAB766CB}" destId="{40C99D2D-A627-475C-BB59-40035D387AA5}" srcOrd="0" destOrd="0" presId="urn:microsoft.com/office/officeart/2005/8/layout/default"/>
    <dgm:cxn modelId="{4AA763DF-8929-48FE-85E7-8504E98DDDAD}" srcId="{8A6CFCD0-82E9-4A88-98EB-700ED8654134}" destId="{51D4C840-24B2-4472-BD45-CF9862936C91}" srcOrd="6" destOrd="0" parTransId="{B31B33FC-1B5B-4B9F-9FE1-1EE92665703C}" sibTransId="{661FC172-5123-4985-A772-1D2DCB600228}"/>
    <dgm:cxn modelId="{2695AADF-160F-48CD-9B76-B111D96D097C}" srcId="{8A6CFCD0-82E9-4A88-98EB-700ED8654134}" destId="{DE64EACD-1C60-487D-A9DA-9693B41C1405}" srcOrd="1" destOrd="0" parTransId="{9A12B69C-84DF-41EA-84AB-105D3A516869}" sibTransId="{B1F04BB3-49F6-4E8A-A8DF-614311F6D206}"/>
    <dgm:cxn modelId="{1C568AE1-F11C-47D9-9E40-191B809EC939}" type="presParOf" srcId="{5C2C1C65-66B6-4563-8CA4-476AE7A881D5}" destId="{6FBAD9CC-CA55-4C22-86F0-920DFD70DA24}" srcOrd="0" destOrd="0" presId="urn:microsoft.com/office/officeart/2005/8/layout/default"/>
    <dgm:cxn modelId="{5BCB8856-71F2-4CA9-BA04-127A07E3E4F9}" type="presParOf" srcId="{5C2C1C65-66B6-4563-8CA4-476AE7A881D5}" destId="{3523DC32-DE4F-4EF8-8D83-BB5EE5685CAB}" srcOrd="1" destOrd="0" presId="urn:microsoft.com/office/officeart/2005/8/layout/default"/>
    <dgm:cxn modelId="{80736E08-6455-43D5-B6A9-6748F9C3B1CE}" type="presParOf" srcId="{5C2C1C65-66B6-4563-8CA4-476AE7A881D5}" destId="{FC58F91E-C45C-4FD7-AD06-DF7D8252D5E1}" srcOrd="2" destOrd="0" presId="urn:microsoft.com/office/officeart/2005/8/layout/default"/>
    <dgm:cxn modelId="{F6245CE5-A2EB-4A4E-88F9-9C6D656B9E52}" type="presParOf" srcId="{5C2C1C65-66B6-4563-8CA4-476AE7A881D5}" destId="{BDF3A995-51CF-4FB4-B178-2B376F12C03B}" srcOrd="3" destOrd="0" presId="urn:microsoft.com/office/officeart/2005/8/layout/default"/>
    <dgm:cxn modelId="{72FD78BA-8F45-4D2E-A3BF-C4524C97DC45}" type="presParOf" srcId="{5C2C1C65-66B6-4563-8CA4-476AE7A881D5}" destId="{4BF57942-7FD0-47C0-9F0E-773C19C1CFBB}" srcOrd="4" destOrd="0" presId="urn:microsoft.com/office/officeart/2005/8/layout/default"/>
    <dgm:cxn modelId="{1DC67A7E-C709-4D40-A6C8-36CAC9E846D7}" type="presParOf" srcId="{5C2C1C65-66B6-4563-8CA4-476AE7A881D5}" destId="{97192B2E-756F-4C89-A7E4-FFDB04A2C70C}" srcOrd="5" destOrd="0" presId="urn:microsoft.com/office/officeart/2005/8/layout/default"/>
    <dgm:cxn modelId="{0E2753BC-3712-4EEC-BDC4-8B9CDF6642EC}" type="presParOf" srcId="{5C2C1C65-66B6-4563-8CA4-476AE7A881D5}" destId="{40C99D2D-A627-475C-BB59-40035D387AA5}" srcOrd="6" destOrd="0" presId="urn:microsoft.com/office/officeart/2005/8/layout/default"/>
    <dgm:cxn modelId="{6ADBD0EC-47E6-4030-B6EF-B098D392B2CA}" type="presParOf" srcId="{5C2C1C65-66B6-4563-8CA4-476AE7A881D5}" destId="{B47216AC-CE5D-4E57-BF0E-BB4BF57648A4}" srcOrd="7" destOrd="0" presId="urn:microsoft.com/office/officeart/2005/8/layout/default"/>
    <dgm:cxn modelId="{0552D019-EF55-4FFE-847E-EA437B69CE20}" type="presParOf" srcId="{5C2C1C65-66B6-4563-8CA4-476AE7A881D5}" destId="{F4BA4C56-2331-48C8-A302-3846D8C2BC7F}" srcOrd="8" destOrd="0" presId="urn:microsoft.com/office/officeart/2005/8/layout/default"/>
    <dgm:cxn modelId="{EA9FEE23-C7E4-4570-8FB2-CBA169DED052}" type="presParOf" srcId="{5C2C1C65-66B6-4563-8CA4-476AE7A881D5}" destId="{95A8B0DE-66E4-4373-B556-F84FCAA4E5DB}" srcOrd="9" destOrd="0" presId="urn:microsoft.com/office/officeart/2005/8/layout/default"/>
    <dgm:cxn modelId="{522C4928-3ED7-4FC5-965C-7EA416F6A0FB}" type="presParOf" srcId="{5C2C1C65-66B6-4563-8CA4-476AE7A881D5}" destId="{C5F2A94D-32BC-4942-A3EE-74B5DE124857}" srcOrd="10" destOrd="0" presId="urn:microsoft.com/office/officeart/2005/8/layout/default"/>
    <dgm:cxn modelId="{D4E8FF63-3D59-4D2F-87CF-F941DF27EE30}" type="presParOf" srcId="{5C2C1C65-66B6-4563-8CA4-476AE7A881D5}" destId="{3770E8D4-0BBA-4EEC-9859-958F23DB81CB}" srcOrd="11" destOrd="0" presId="urn:microsoft.com/office/officeart/2005/8/layout/default"/>
    <dgm:cxn modelId="{B9E7C8B6-4F1D-47E6-9F0A-50CF37C2AAC4}" type="presParOf" srcId="{5C2C1C65-66B6-4563-8CA4-476AE7A881D5}" destId="{B2A37827-5F5D-4E9F-BEE3-B51B31CF9BD0}"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F95833C-0B0F-48FA-8CF9-94D3C5647E66}"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s-PE"/>
        </a:p>
      </dgm:t>
    </dgm:pt>
    <dgm:pt modelId="{49FC7FFB-CBC3-4298-A3D4-14511CDA54D3}">
      <dgm:prSet custT="1"/>
      <dgm:spPr/>
      <dgm:t>
        <a:bodyPr/>
        <a:lstStyle/>
        <a:p>
          <a:r>
            <a:rPr lang="es-MX" sz="1400">
              <a:latin typeface="Arial" panose="020B0604020202020204" pitchFamily="34" charset="0"/>
              <a:cs typeface="Arial" panose="020B0604020202020204" pitchFamily="34" charset="0"/>
            </a:rPr>
            <a:t>Donaciones recibidas u otras liberalidades que no consten en escritura pública o en otro documento fehaciente.</a:t>
          </a:r>
          <a:endParaRPr lang="es-MX" sz="1400" b="1" dirty="0">
            <a:latin typeface="Arial" panose="020B0604020202020204" pitchFamily="34" charset="0"/>
            <a:cs typeface="Arial" panose="020B0604020202020204" pitchFamily="34" charset="0"/>
          </a:endParaRPr>
        </a:p>
      </dgm:t>
    </dgm:pt>
    <dgm:pt modelId="{EADD4180-D9A1-44F1-9097-ABBC3DB290D3}" type="parTrans" cxnId="{69B829B5-12B9-4F33-BC0B-B27FCBB093E7}">
      <dgm:prSet/>
      <dgm:spPr/>
      <dgm:t>
        <a:bodyPr/>
        <a:lstStyle/>
        <a:p>
          <a:endParaRPr lang="es-PE" sz="1400">
            <a:solidFill>
              <a:schemeClr val="tx1"/>
            </a:solidFill>
          </a:endParaRPr>
        </a:p>
      </dgm:t>
    </dgm:pt>
    <dgm:pt modelId="{E4A8BBAF-D89D-4AFF-989C-1D7AF2F4098D}" type="sibTrans" cxnId="{69B829B5-12B9-4F33-BC0B-B27FCBB093E7}">
      <dgm:prSet/>
      <dgm:spPr/>
      <dgm:t>
        <a:bodyPr/>
        <a:lstStyle/>
        <a:p>
          <a:endParaRPr lang="es-PE" sz="1400">
            <a:solidFill>
              <a:schemeClr val="tx1"/>
            </a:solidFill>
          </a:endParaRPr>
        </a:p>
      </dgm:t>
    </dgm:pt>
    <dgm:pt modelId="{2F44E8EC-C1AB-4CBD-8E10-905D891C38EB}">
      <dgm:prSet custT="1"/>
      <dgm:spPr/>
      <dgm:t>
        <a:bodyPr/>
        <a:lstStyle/>
        <a:p>
          <a:r>
            <a:rPr lang="es-MX" sz="1400">
              <a:latin typeface="Arial" panose="020B0604020202020204" pitchFamily="34" charset="0"/>
              <a:cs typeface="Arial" panose="020B0604020202020204" pitchFamily="34" charset="0"/>
            </a:rPr>
            <a:t>Utilidades derivadas de actividades ilícitas.</a:t>
          </a:r>
          <a:endParaRPr lang="es-MX" sz="1400" dirty="0">
            <a:latin typeface="Arial" panose="020B0604020202020204" pitchFamily="34" charset="0"/>
            <a:cs typeface="Arial" panose="020B0604020202020204" pitchFamily="34" charset="0"/>
          </a:endParaRPr>
        </a:p>
      </dgm:t>
    </dgm:pt>
    <dgm:pt modelId="{F6B8BE5F-F0BB-4102-9C38-830FA3F35D2E}" type="parTrans" cxnId="{8E16324F-A5C5-4867-AD6F-E82B62077823}">
      <dgm:prSet/>
      <dgm:spPr/>
      <dgm:t>
        <a:bodyPr/>
        <a:lstStyle/>
        <a:p>
          <a:endParaRPr lang="es-PE" sz="1400">
            <a:solidFill>
              <a:schemeClr val="tx1"/>
            </a:solidFill>
          </a:endParaRPr>
        </a:p>
      </dgm:t>
    </dgm:pt>
    <dgm:pt modelId="{B6B066A8-AE0B-4801-B7A7-3A2079719034}" type="sibTrans" cxnId="{8E16324F-A5C5-4867-AD6F-E82B62077823}">
      <dgm:prSet/>
      <dgm:spPr/>
      <dgm:t>
        <a:bodyPr/>
        <a:lstStyle/>
        <a:p>
          <a:endParaRPr lang="es-PE" sz="1400">
            <a:solidFill>
              <a:schemeClr val="tx1"/>
            </a:solidFill>
          </a:endParaRPr>
        </a:p>
      </dgm:t>
    </dgm:pt>
    <dgm:pt modelId="{402A1588-062C-4EFA-9B33-5AB63F4CDE91}">
      <dgm:prSet custT="1"/>
      <dgm:spPr/>
      <dgm:t>
        <a:bodyPr/>
        <a:lstStyle/>
        <a:p>
          <a:r>
            <a:rPr lang="es-MX" sz="1400">
              <a:latin typeface="Arial" panose="020B0604020202020204" pitchFamily="34" charset="0"/>
              <a:cs typeface="Arial" panose="020B0604020202020204" pitchFamily="34" charset="0"/>
            </a:rPr>
            <a:t>Ingreso al país de moneda extranjera cuyo origen no esté sustentado.</a:t>
          </a:r>
          <a:endParaRPr lang="es-MX" sz="1400" dirty="0">
            <a:latin typeface="Arial" panose="020B0604020202020204" pitchFamily="34" charset="0"/>
            <a:cs typeface="Arial" panose="020B0604020202020204" pitchFamily="34" charset="0"/>
          </a:endParaRPr>
        </a:p>
      </dgm:t>
    </dgm:pt>
    <dgm:pt modelId="{124AA239-0B4B-44E5-BBDD-41F00AC88558}" type="parTrans" cxnId="{86770031-3C3D-4E8E-A767-6F8195C1232D}">
      <dgm:prSet/>
      <dgm:spPr/>
      <dgm:t>
        <a:bodyPr/>
        <a:lstStyle/>
        <a:p>
          <a:endParaRPr lang="es-PE" sz="1400">
            <a:solidFill>
              <a:schemeClr val="tx1"/>
            </a:solidFill>
          </a:endParaRPr>
        </a:p>
      </dgm:t>
    </dgm:pt>
    <dgm:pt modelId="{D7AC35EF-1CD8-4E5F-A32E-BF6055943418}" type="sibTrans" cxnId="{86770031-3C3D-4E8E-A767-6F8195C1232D}">
      <dgm:prSet/>
      <dgm:spPr/>
      <dgm:t>
        <a:bodyPr/>
        <a:lstStyle/>
        <a:p>
          <a:endParaRPr lang="es-PE" sz="1400">
            <a:solidFill>
              <a:schemeClr val="tx1"/>
            </a:solidFill>
          </a:endParaRPr>
        </a:p>
      </dgm:t>
    </dgm:pt>
    <dgm:pt modelId="{92C1AAA8-A52E-4D20-89D7-E9FF545753E4}">
      <dgm:prSet custT="1"/>
      <dgm:spPr/>
      <dgm:t>
        <a:bodyPr/>
        <a:lstStyle/>
        <a:p>
          <a:r>
            <a:rPr lang="es-MX" sz="1400">
              <a:latin typeface="Arial" panose="020B0604020202020204" pitchFamily="34" charset="0"/>
              <a:cs typeface="Arial" panose="020B0604020202020204" pitchFamily="34" charset="0"/>
            </a:rPr>
            <a:t>Ingresos percibidos que estuvieran a disposición del deudor tributario pero que no los hubiera dispuesto ni cobrado, así como los saldos disponibles en cuentas de entidades financieras nacionales o extranjeras no retirados.</a:t>
          </a:r>
          <a:endParaRPr lang="es-MX" sz="1400" dirty="0">
            <a:latin typeface="Arial" panose="020B0604020202020204" pitchFamily="34" charset="0"/>
            <a:cs typeface="Arial" panose="020B0604020202020204" pitchFamily="34" charset="0"/>
          </a:endParaRPr>
        </a:p>
      </dgm:t>
    </dgm:pt>
    <dgm:pt modelId="{7D7330C7-6C5A-4963-B043-45262C45EBE6}" type="parTrans" cxnId="{6EF0B0A4-D1DF-466C-95CF-D431A28413F3}">
      <dgm:prSet/>
      <dgm:spPr/>
      <dgm:t>
        <a:bodyPr/>
        <a:lstStyle/>
        <a:p>
          <a:endParaRPr lang="es-PE" sz="1400">
            <a:solidFill>
              <a:schemeClr val="tx1"/>
            </a:solidFill>
          </a:endParaRPr>
        </a:p>
      </dgm:t>
    </dgm:pt>
    <dgm:pt modelId="{DEF537F5-62D7-451B-BFE8-D952EDF973BF}" type="sibTrans" cxnId="{6EF0B0A4-D1DF-466C-95CF-D431A28413F3}">
      <dgm:prSet/>
      <dgm:spPr/>
      <dgm:t>
        <a:bodyPr/>
        <a:lstStyle/>
        <a:p>
          <a:endParaRPr lang="es-PE" sz="1400">
            <a:solidFill>
              <a:schemeClr val="tx1"/>
            </a:solidFill>
          </a:endParaRPr>
        </a:p>
      </dgm:t>
    </dgm:pt>
    <dgm:pt modelId="{AF6A9E8B-4DC9-4B70-B76B-95D1B0187AF8}">
      <dgm:prSet custT="1"/>
      <dgm:spPr/>
      <dgm:t>
        <a:bodyPr/>
        <a:lstStyle/>
        <a:p>
          <a:r>
            <a:rPr lang="es-MX" sz="1400">
              <a:latin typeface="Arial" panose="020B0604020202020204" pitchFamily="34" charset="0"/>
              <a:cs typeface="Arial" panose="020B0604020202020204" pitchFamily="34" charset="0"/>
            </a:rPr>
            <a:t>Otros ingresos, entre ellos, los provenientes de préstamos que no reúnan las condiciones que señale el reglamento.</a:t>
          </a:r>
          <a:endParaRPr lang="es-PE" sz="1400" dirty="0">
            <a:latin typeface="Arial" panose="020B0604020202020204" pitchFamily="34" charset="0"/>
            <a:cs typeface="Arial" panose="020B0604020202020204" pitchFamily="34" charset="0"/>
          </a:endParaRPr>
        </a:p>
      </dgm:t>
    </dgm:pt>
    <dgm:pt modelId="{E83EDC94-C520-4B68-A102-1A7C6E1CA88F}" type="parTrans" cxnId="{24A77646-2AEE-4E4C-A43B-4367B0AB14D0}">
      <dgm:prSet/>
      <dgm:spPr/>
      <dgm:t>
        <a:bodyPr/>
        <a:lstStyle/>
        <a:p>
          <a:endParaRPr lang="es-PE" sz="1400">
            <a:solidFill>
              <a:schemeClr val="tx1"/>
            </a:solidFill>
          </a:endParaRPr>
        </a:p>
      </dgm:t>
    </dgm:pt>
    <dgm:pt modelId="{B606D7D2-0C04-4E9F-9050-3934C5F89DD8}" type="sibTrans" cxnId="{24A77646-2AEE-4E4C-A43B-4367B0AB14D0}">
      <dgm:prSet/>
      <dgm:spPr/>
      <dgm:t>
        <a:bodyPr/>
        <a:lstStyle/>
        <a:p>
          <a:endParaRPr lang="es-PE" sz="1400">
            <a:solidFill>
              <a:schemeClr val="tx1"/>
            </a:solidFill>
          </a:endParaRPr>
        </a:p>
      </dgm:t>
    </dgm:pt>
    <dgm:pt modelId="{D57770D5-7C99-49A6-A379-FA247C1601D0}" type="pres">
      <dgm:prSet presAssocID="{FF95833C-0B0F-48FA-8CF9-94D3C5647E66}" presName="Name0" presStyleCnt="0">
        <dgm:presLayoutVars>
          <dgm:chMax val="7"/>
          <dgm:chPref val="7"/>
          <dgm:dir/>
        </dgm:presLayoutVars>
      </dgm:prSet>
      <dgm:spPr/>
    </dgm:pt>
    <dgm:pt modelId="{4809AA0D-3B76-4E46-87DD-909DEAF4DE72}" type="pres">
      <dgm:prSet presAssocID="{FF95833C-0B0F-48FA-8CF9-94D3C5647E66}" presName="Name1" presStyleCnt="0"/>
      <dgm:spPr/>
    </dgm:pt>
    <dgm:pt modelId="{A71678A6-1B29-4DDF-9A91-56AAD42D5048}" type="pres">
      <dgm:prSet presAssocID="{FF95833C-0B0F-48FA-8CF9-94D3C5647E66}" presName="cycle" presStyleCnt="0"/>
      <dgm:spPr/>
    </dgm:pt>
    <dgm:pt modelId="{C8838E3B-B875-48D3-8419-432EFAB4BD0E}" type="pres">
      <dgm:prSet presAssocID="{FF95833C-0B0F-48FA-8CF9-94D3C5647E66}" presName="srcNode" presStyleLbl="node1" presStyleIdx="0" presStyleCnt="5"/>
      <dgm:spPr/>
    </dgm:pt>
    <dgm:pt modelId="{7AC609A9-D8DC-4512-8B26-8180F8920CB6}" type="pres">
      <dgm:prSet presAssocID="{FF95833C-0B0F-48FA-8CF9-94D3C5647E66}" presName="conn" presStyleLbl="parChTrans1D2" presStyleIdx="0" presStyleCnt="1"/>
      <dgm:spPr/>
    </dgm:pt>
    <dgm:pt modelId="{569E6BC7-1562-4329-B46B-F3F72A4888D4}" type="pres">
      <dgm:prSet presAssocID="{FF95833C-0B0F-48FA-8CF9-94D3C5647E66}" presName="extraNode" presStyleLbl="node1" presStyleIdx="0" presStyleCnt="5"/>
      <dgm:spPr/>
    </dgm:pt>
    <dgm:pt modelId="{E9B681A5-8C12-4CC7-AC82-5B462A7A6771}" type="pres">
      <dgm:prSet presAssocID="{FF95833C-0B0F-48FA-8CF9-94D3C5647E66}" presName="dstNode" presStyleLbl="node1" presStyleIdx="0" presStyleCnt="5"/>
      <dgm:spPr/>
    </dgm:pt>
    <dgm:pt modelId="{AF61FDAF-D244-40C4-B9E7-46097ECCA727}" type="pres">
      <dgm:prSet presAssocID="{49FC7FFB-CBC3-4298-A3D4-14511CDA54D3}" presName="text_1" presStyleLbl="node1" presStyleIdx="0" presStyleCnt="5">
        <dgm:presLayoutVars>
          <dgm:bulletEnabled val="1"/>
        </dgm:presLayoutVars>
      </dgm:prSet>
      <dgm:spPr/>
    </dgm:pt>
    <dgm:pt modelId="{60D98AF2-09E9-4D3E-A01B-8312307D237A}" type="pres">
      <dgm:prSet presAssocID="{49FC7FFB-CBC3-4298-A3D4-14511CDA54D3}" presName="accent_1" presStyleCnt="0"/>
      <dgm:spPr/>
    </dgm:pt>
    <dgm:pt modelId="{4D36F969-B8BC-439D-9FC7-988E1DAE7FA7}" type="pres">
      <dgm:prSet presAssocID="{49FC7FFB-CBC3-4298-A3D4-14511CDA54D3}" presName="accentRepeatNode" presStyleLbl="solidFgAcc1" presStyleIdx="0" presStyleCnt="5"/>
      <dgm:spPr/>
    </dgm:pt>
    <dgm:pt modelId="{B83EEA14-1B30-4E4F-BFB2-2AB6BC8900C7}" type="pres">
      <dgm:prSet presAssocID="{2F44E8EC-C1AB-4CBD-8E10-905D891C38EB}" presName="text_2" presStyleLbl="node1" presStyleIdx="1" presStyleCnt="5">
        <dgm:presLayoutVars>
          <dgm:bulletEnabled val="1"/>
        </dgm:presLayoutVars>
      </dgm:prSet>
      <dgm:spPr/>
    </dgm:pt>
    <dgm:pt modelId="{02FAC3DD-9587-473A-8655-B481E03ED4FE}" type="pres">
      <dgm:prSet presAssocID="{2F44E8EC-C1AB-4CBD-8E10-905D891C38EB}" presName="accent_2" presStyleCnt="0"/>
      <dgm:spPr/>
    </dgm:pt>
    <dgm:pt modelId="{54B1CE7C-28CE-4354-97D2-78B0779F7406}" type="pres">
      <dgm:prSet presAssocID="{2F44E8EC-C1AB-4CBD-8E10-905D891C38EB}" presName="accentRepeatNode" presStyleLbl="solidFgAcc1" presStyleIdx="1" presStyleCnt="5"/>
      <dgm:spPr/>
    </dgm:pt>
    <dgm:pt modelId="{5C0F7104-9820-4927-9FDC-81766F775DAD}" type="pres">
      <dgm:prSet presAssocID="{402A1588-062C-4EFA-9B33-5AB63F4CDE91}" presName="text_3" presStyleLbl="node1" presStyleIdx="2" presStyleCnt="5">
        <dgm:presLayoutVars>
          <dgm:bulletEnabled val="1"/>
        </dgm:presLayoutVars>
      </dgm:prSet>
      <dgm:spPr/>
    </dgm:pt>
    <dgm:pt modelId="{2AA1A2BD-7F8E-4DDC-A918-11904A3013F7}" type="pres">
      <dgm:prSet presAssocID="{402A1588-062C-4EFA-9B33-5AB63F4CDE91}" presName="accent_3" presStyleCnt="0"/>
      <dgm:spPr/>
    </dgm:pt>
    <dgm:pt modelId="{74D3339D-CB3F-4D68-82A1-23F27EE3DA56}" type="pres">
      <dgm:prSet presAssocID="{402A1588-062C-4EFA-9B33-5AB63F4CDE91}" presName="accentRepeatNode" presStyleLbl="solidFgAcc1" presStyleIdx="2" presStyleCnt="5"/>
      <dgm:spPr/>
    </dgm:pt>
    <dgm:pt modelId="{58C79626-499F-40CF-8ED2-D4F03D9CA3B7}" type="pres">
      <dgm:prSet presAssocID="{92C1AAA8-A52E-4D20-89D7-E9FF545753E4}" presName="text_4" presStyleLbl="node1" presStyleIdx="3" presStyleCnt="5" custScaleY="109119">
        <dgm:presLayoutVars>
          <dgm:bulletEnabled val="1"/>
        </dgm:presLayoutVars>
      </dgm:prSet>
      <dgm:spPr/>
    </dgm:pt>
    <dgm:pt modelId="{6DD5C58D-6BFB-4796-A9E8-897EEB216C20}" type="pres">
      <dgm:prSet presAssocID="{92C1AAA8-A52E-4D20-89D7-E9FF545753E4}" presName="accent_4" presStyleCnt="0"/>
      <dgm:spPr/>
    </dgm:pt>
    <dgm:pt modelId="{6F3E623C-02E6-499E-9C45-9CB9AC0D1661}" type="pres">
      <dgm:prSet presAssocID="{92C1AAA8-A52E-4D20-89D7-E9FF545753E4}" presName="accentRepeatNode" presStyleLbl="solidFgAcc1" presStyleIdx="3" presStyleCnt="5"/>
      <dgm:spPr/>
    </dgm:pt>
    <dgm:pt modelId="{8155493D-32EE-4DF5-93C9-B47A566ABD24}" type="pres">
      <dgm:prSet presAssocID="{AF6A9E8B-4DC9-4B70-B76B-95D1B0187AF8}" presName="text_5" presStyleLbl="node1" presStyleIdx="4" presStyleCnt="5">
        <dgm:presLayoutVars>
          <dgm:bulletEnabled val="1"/>
        </dgm:presLayoutVars>
      </dgm:prSet>
      <dgm:spPr/>
    </dgm:pt>
    <dgm:pt modelId="{B842CE9D-517F-4511-884C-82A9A1B54516}" type="pres">
      <dgm:prSet presAssocID="{AF6A9E8B-4DC9-4B70-B76B-95D1B0187AF8}" presName="accent_5" presStyleCnt="0"/>
      <dgm:spPr/>
    </dgm:pt>
    <dgm:pt modelId="{A283CB1D-4E0C-4A41-936C-F0669B12AE8E}" type="pres">
      <dgm:prSet presAssocID="{AF6A9E8B-4DC9-4B70-B76B-95D1B0187AF8}" presName="accentRepeatNode" presStyleLbl="solidFgAcc1" presStyleIdx="4" presStyleCnt="5"/>
      <dgm:spPr/>
    </dgm:pt>
  </dgm:ptLst>
  <dgm:cxnLst>
    <dgm:cxn modelId="{7F2D8A08-8BF3-4FA3-92FD-5EEDB1AFD63E}" type="presOf" srcId="{402A1588-062C-4EFA-9B33-5AB63F4CDE91}" destId="{5C0F7104-9820-4927-9FDC-81766F775DAD}" srcOrd="0" destOrd="0" presId="urn:microsoft.com/office/officeart/2008/layout/VerticalCurvedList"/>
    <dgm:cxn modelId="{BDF23226-811C-47D3-9953-E0C7758C55ED}" type="presOf" srcId="{92C1AAA8-A52E-4D20-89D7-E9FF545753E4}" destId="{58C79626-499F-40CF-8ED2-D4F03D9CA3B7}" srcOrd="0" destOrd="0" presId="urn:microsoft.com/office/officeart/2008/layout/VerticalCurvedList"/>
    <dgm:cxn modelId="{BCF8C12B-BB8B-4150-AA79-CC38AD876C13}" type="presOf" srcId="{49FC7FFB-CBC3-4298-A3D4-14511CDA54D3}" destId="{AF61FDAF-D244-40C4-B9E7-46097ECCA727}" srcOrd="0" destOrd="0" presId="urn:microsoft.com/office/officeart/2008/layout/VerticalCurvedList"/>
    <dgm:cxn modelId="{86770031-3C3D-4E8E-A767-6F8195C1232D}" srcId="{FF95833C-0B0F-48FA-8CF9-94D3C5647E66}" destId="{402A1588-062C-4EFA-9B33-5AB63F4CDE91}" srcOrd="2" destOrd="0" parTransId="{124AA239-0B4B-44E5-BBDD-41F00AC88558}" sibTransId="{D7AC35EF-1CD8-4E5F-A32E-BF6055943418}"/>
    <dgm:cxn modelId="{A618E93C-3C36-498C-A999-48957874AAAE}" type="presOf" srcId="{FF95833C-0B0F-48FA-8CF9-94D3C5647E66}" destId="{D57770D5-7C99-49A6-A379-FA247C1601D0}" srcOrd="0" destOrd="0" presId="urn:microsoft.com/office/officeart/2008/layout/VerticalCurvedList"/>
    <dgm:cxn modelId="{F942465B-2C0B-41EB-B3F8-EC48866C0EDC}" type="presOf" srcId="{2F44E8EC-C1AB-4CBD-8E10-905D891C38EB}" destId="{B83EEA14-1B30-4E4F-BFB2-2AB6BC8900C7}" srcOrd="0" destOrd="0" presId="urn:microsoft.com/office/officeart/2008/layout/VerticalCurvedList"/>
    <dgm:cxn modelId="{24A77646-2AEE-4E4C-A43B-4367B0AB14D0}" srcId="{FF95833C-0B0F-48FA-8CF9-94D3C5647E66}" destId="{AF6A9E8B-4DC9-4B70-B76B-95D1B0187AF8}" srcOrd="4" destOrd="0" parTransId="{E83EDC94-C520-4B68-A102-1A7C6E1CA88F}" sibTransId="{B606D7D2-0C04-4E9F-9050-3934C5F89DD8}"/>
    <dgm:cxn modelId="{8E16324F-A5C5-4867-AD6F-E82B62077823}" srcId="{FF95833C-0B0F-48FA-8CF9-94D3C5647E66}" destId="{2F44E8EC-C1AB-4CBD-8E10-905D891C38EB}" srcOrd="1" destOrd="0" parTransId="{F6B8BE5F-F0BB-4102-9C38-830FA3F35D2E}" sibTransId="{B6B066A8-AE0B-4801-B7A7-3A2079719034}"/>
    <dgm:cxn modelId="{5884F452-0CD6-4426-A7C3-768503A94A7F}" type="presOf" srcId="{E4A8BBAF-D89D-4AFF-989C-1D7AF2F4098D}" destId="{7AC609A9-D8DC-4512-8B26-8180F8920CB6}" srcOrd="0" destOrd="0" presId="urn:microsoft.com/office/officeart/2008/layout/VerticalCurvedList"/>
    <dgm:cxn modelId="{6EF0B0A4-D1DF-466C-95CF-D431A28413F3}" srcId="{FF95833C-0B0F-48FA-8CF9-94D3C5647E66}" destId="{92C1AAA8-A52E-4D20-89D7-E9FF545753E4}" srcOrd="3" destOrd="0" parTransId="{7D7330C7-6C5A-4963-B043-45262C45EBE6}" sibTransId="{DEF537F5-62D7-451B-BFE8-D952EDF973BF}"/>
    <dgm:cxn modelId="{69B829B5-12B9-4F33-BC0B-B27FCBB093E7}" srcId="{FF95833C-0B0F-48FA-8CF9-94D3C5647E66}" destId="{49FC7FFB-CBC3-4298-A3D4-14511CDA54D3}" srcOrd="0" destOrd="0" parTransId="{EADD4180-D9A1-44F1-9097-ABBC3DB290D3}" sibTransId="{E4A8BBAF-D89D-4AFF-989C-1D7AF2F4098D}"/>
    <dgm:cxn modelId="{D1254CF9-3336-4FE0-99F6-5239836EC7B1}" type="presOf" srcId="{AF6A9E8B-4DC9-4B70-B76B-95D1B0187AF8}" destId="{8155493D-32EE-4DF5-93C9-B47A566ABD24}" srcOrd="0" destOrd="0" presId="urn:microsoft.com/office/officeart/2008/layout/VerticalCurvedList"/>
    <dgm:cxn modelId="{EC1D53E4-40D8-4A06-8036-DA49E7BEC289}" type="presParOf" srcId="{D57770D5-7C99-49A6-A379-FA247C1601D0}" destId="{4809AA0D-3B76-4E46-87DD-909DEAF4DE72}" srcOrd="0" destOrd="0" presId="urn:microsoft.com/office/officeart/2008/layout/VerticalCurvedList"/>
    <dgm:cxn modelId="{77D2069F-2CEC-4E5E-A7E1-7628CF917C34}" type="presParOf" srcId="{4809AA0D-3B76-4E46-87DD-909DEAF4DE72}" destId="{A71678A6-1B29-4DDF-9A91-56AAD42D5048}" srcOrd="0" destOrd="0" presId="urn:microsoft.com/office/officeart/2008/layout/VerticalCurvedList"/>
    <dgm:cxn modelId="{2A79A47A-4F22-48F5-913A-A607A747903C}" type="presParOf" srcId="{A71678A6-1B29-4DDF-9A91-56AAD42D5048}" destId="{C8838E3B-B875-48D3-8419-432EFAB4BD0E}" srcOrd="0" destOrd="0" presId="urn:microsoft.com/office/officeart/2008/layout/VerticalCurvedList"/>
    <dgm:cxn modelId="{FD965D8E-94A3-46C3-AA01-8D060D532910}" type="presParOf" srcId="{A71678A6-1B29-4DDF-9A91-56AAD42D5048}" destId="{7AC609A9-D8DC-4512-8B26-8180F8920CB6}" srcOrd="1" destOrd="0" presId="urn:microsoft.com/office/officeart/2008/layout/VerticalCurvedList"/>
    <dgm:cxn modelId="{1E54893B-2020-4B9A-A606-57C9CE6AE5ED}" type="presParOf" srcId="{A71678A6-1B29-4DDF-9A91-56AAD42D5048}" destId="{569E6BC7-1562-4329-B46B-F3F72A4888D4}" srcOrd="2" destOrd="0" presId="urn:microsoft.com/office/officeart/2008/layout/VerticalCurvedList"/>
    <dgm:cxn modelId="{79401598-5BEA-458E-9D7C-3DE1932712F4}" type="presParOf" srcId="{A71678A6-1B29-4DDF-9A91-56AAD42D5048}" destId="{E9B681A5-8C12-4CC7-AC82-5B462A7A6771}" srcOrd="3" destOrd="0" presId="urn:microsoft.com/office/officeart/2008/layout/VerticalCurvedList"/>
    <dgm:cxn modelId="{30EFC178-CDAB-4C3B-B062-492A982B94A0}" type="presParOf" srcId="{4809AA0D-3B76-4E46-87DD-909DEAF4DE72}" destId="{AF61FDAF-D244-40C4-B9E7-46097ECCA727}" srcOrd="1" destOrd="0" presId="urn:microsoft.com/office/officeart/2008/layout/VerticalCurvedList"/>
    <dgm:cxn modelId="{C2F87B6F-DF4E-48BE-8D81-DABB7C6CC6CE}" type="presParOf" srcId="{4809AA0D-3B76-4E46-87DD-909DEAF4DE72}" destId="{60D98AF2-09E9-4D3E-A01B-8312307D237A}" srcOrd="2" destOrd="0" presId="urn:microsoft.com/office/officeart/2008/layout/VerticalCurvedList"/>
    <dgm:cxn modelId="{024207A3-EDD2-4C81-B4B9-697202A4DDF0}" type="presParOf" srcId="{60D98AF2-09E9-4D3E-A01B-8312307D237A}" destId="{4D36F969-B8BC-439D-9FC7-988E1DAE7FA7}" srcOrd="0" destOrd="0" presId="urn:microsoft.com/office/officeart/2008/layout/VerticalCurvedList"/>
    <dgm:cxn modelId="{D506B086-7560-45A4-B23C-6E4393AEB6D4}" type="presParOf" srcId="{4809AA0D-3B76-4E46-87DD-909DEAF4DE72}" destId="{B83EEA14-1B30-4E4F-BFB2-2AB6BC8900C7}" srcOrd="3" destOrd="0" presId="urn:microsoft.com/office/officeart/2008/layout/VerticalCurvedList"/>
    <dgm:cxn modelId="{EEBBE964-B1BB-448B-9F0B-B8695603BD12}" type="presParOf" srcId="{4809AA0D-3B76-4E46-87DD-909DEAF4DE72}" destId="{02FAC3DD-9587-473A-8655-B481E03ED4FE}" srcOrd="4" destOrd="0" presId="urn:microsoft.com/office/officeart/2008/layout/VerticalCurvedList"/>
    <dgm:cxn modelId="{697F90A8-6238-4828-9E56-E5703CD100B2}" type="presParOf" srcId="{02FAC3DD-9587-473A-8655-B481E03ED4FE}" destId="{54B1CE7C-28CE-4354-97D2-78B0779F7406}" srcOrd="0" destOrd="0" presId="urn:microsoft.com/office/officeart/2008/layout/VerticalCurvedList"/>
    <dgm:cxn modelId="{144FC9D2-6ABA-4C27-911F-4ABF5A6FA661}" type="presParOf" srcId="{4809AA0D-3B76-4E46-87DD-909DEAF4DE72}" destId="{5C0F7104-9820-4927-9FDC-81766F775DAD}" srcOrd="5" destOrd="0" presId="urn:microsoft.com/office/officeart/2008/layout/VerticalCurvedList"/>
    <dgm:cxn modelId="{7CDAC8DF-DFCE-4523-9EE8-1671EE1586BB}" type="presParOf" srcId="{4809AA0D-3B76-4E46-87DD-909DEAF4DE72}" destId="{2AA1A2BD-7F8E-4DDC-A918-11904A3013F7}" srcOrd="6" destOrd="0" presId="urn:microsoft.com/office/officeart/2008/layout/VerticalCurvedList"/>
    <dgm:cxn modelId="{6F5E1D57-1733-436A-8084-EBB6041F0196}" type="presParOf" srcId="{2AA1A2BD-7F8E-4DDC-A918-11904A3013F7}" destId="{74D3339D-CB3F-4D68-82A1-23F27EE3DA56}" srcOrd="0" destOrd="0" presId="urn:microsoft.com/office/officeart/2008/layout/VerticalCurvedList"/>
    <dgm:cxn modelId="{A89ABE22-5CC6-4218-AD9C-7560B021FFAE}" type="presParOf" srcId="{4809AA0D-3B76-4E46-87DD-909DEAF4DE72}" destId="{58C79626-499F-40CF-8ED2-D4F03D9CA3B7}" srcOrd="7" destOrd="0" presId="urn:microsoft.com/office/officeart/2008/layout/VerticalCurvedList"/>
    <dgm:cxn modelId="{A8F7D3BE-B085-445F-AB3F-D86DB9D74501}" type="presParOf" srcId="{4809AA0D-3B76-4E46-87DD-909DEAF4DE72}" destId="{6DD5C58D-6BFB-4796-A9E8-897EEB216C20}" srcOrd="8" destOrd="0" presId="urn:microsoft.com/office/officeart/2008/layout/VerticalCurvedList"/>
    <dgm:cxn modelId="{951BE362-52AC-4C90-828C-2291306F6E76}" type="presParOf" srcId="{6DD5C58D-6BFB-4796-A9E8-897EEB216C20}" destId="{6F3E623C-02E6-499E-9C45-9CB9AC0D1661}" srcOrd="0" destOrd="0" presId="urn:microsoft.com/office/officeart/2008/layout/VerticalCurvedList"/>
    <dgm:cxn modelId="{E93C8A95-9C87-4018-836D-A77F9E787204}" type="presParOf" srcId="{4809AA0D-3B76-4E46-87DD-909DEAF4DE72}" destId="{8155493D-32EE-4DF5-93C9-B47A566ABD24}" srcOrd="9" destOrd="0" presId="urn:microsoft.com/office/officeart/2008/layout/VerticalCurvedList"/>
    <dgm:cxn modelId="{A9C628D6-9CA2-4ADB-9D3B-4F168DB04488}" type="presParOf" srcId="{4809AA0D-3B76-4E46-87DD-909DEAF4DE72}" destId="{B842CE9D-517F-4511-884C-82A9A1B54516}" srcOrd="10" destOrd="0" presId="urn:microsoft.com/office/officeart/2008/layout/VerticalCurvedList"/>
    <dgm:cxn modelId="{90736264-EC2C-41D1-A6B6-0443995A81C9}" type="presParOf" srcId="{B842CE9D-517F-4511-884C-82A9A1B54516}" destId="{A283CB1D-4E0C-4A41-936C-F0669B12AE8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DD2803A-1F5B-43DE-A8A6-22D58939DCFC}"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s-PE"/>
        </a:p>
      </dgm:t>
    </dgm:pt>
    <dgm:pt modelId="{A38CCABA-C345-4403-89EC-44C27C058B3F}">
      <dgm:prSet phldrT="[Texto]" custT="1"/>
      <dgm:spPr/>
      <dgm:t>
        <a:bodyPr/>
        <a:lstStyle/>
        <a:p>
          <a:r>
            <a:rPr lang="es-PE" sz="1400" dirty="0">
              <a:solidFill>
                <a:srgbClr val="0070C0"/>
              </a:solidFill>
              <a:latin typeface="Arial" panose="020B0604020202020204" pitchFamily="34" charset="0"/>
              <a:cs typeface="Arial" panose="020B0604020202020204" pitchFamily="34" charset="0"/>
            </a:rPr>
            <a:t>Para determinar las rentas o cualquier ingreso que justifiquen los incrementos patrimoniales, la SUNAT podrá requerir al deudor tributario que sustente el destino de dichas rentas o ingresos</a:t>
          </a:r>
          <a:endParaRPr lang="es-PE" sz="1400" dirty="0">
            <a:solidFill>
              <a:srgbClr val="0070C0"/>
            </a:solidFill>
          </a:endParaRPr>
        </a:p>
      </dgm:t>
    </dgm:pt>
    <dgm:pt modelId="{7E894F70-AAD5-4E4C-91F6-24AE63EC0478}" type="parTrans" cxnId="{2CAC7859-344C-4908-AF97-140A83005273}">
      <dgm:prSet/>
      <dgm:spPr/>
      <dgm:t>
        <a:bodyPr/>
        <a:lstStyle/>
        <a:p>
          <a:endParaRPr lang="es-PE" sz="1400">
            <a:solidFill>
              <a:srgbClr val="0070C0"/>
            </a:solidFill>
          </a:endParaRPr>
        </a:p>
      </dgm:t>
    </dgm:pt>
    <dgm:pt modelId="{465D0182-3AAB-410F-B269-F73C21CBC996}" type="sibTrans" cxnId="{2CAC7859-344C-4908-AF97-140A83005273}">
      <dgm:prSet/>
      <dgm:spPr/>
      <dgm:t>
        <a:bodyPr/>
        <a:lstStyle/>
        <a:p>
          <a:endParaRPr lang="es-PE" sz="1400">
            <a:solidFill>
              <a:srgbClr val="0070C0"/>
            </a:solidFill>
          </a:endParaRPr>
        </a:p>
      </dgm:t>
    </dgm:pt>
    <dgm:pt modelId="{3ED1459C-A21F-48A7-9AE5-77D43F50A059}">
      <dgm:prSet custT="1"/>
      <dgm:spPr/>
      <dgm:t>
        <a:bodyPr/>
        <a:lstStyle/>
        <a:p>
          <a:r>
            <a:rPr lang="es-PE" sz="1400">
              <a:solidFill>
                <a:srgbClr val="0070C0"/>
              </a:solidFill>
              <a:latin typeface="Arial" panose="020B0604020202020204" pitchFamily="34" charset="0"/>
              <a:cs typeface="Arial" panose="020B0604020202020204" pitchFamily="34" charset="0"/>
            </a:rPr>
            <a:t>No se considerarán los depósitos en cuentas de entidades del sistema financiero nacional o del extranjero que correspondan a operaciones entre terceros, </a:t>
          </a:r>
          <a:r>
            <a:rPr lang="es-PE" sz="1400" b="1">
              <a:solidFill>
                <a:srgbClr val="0070C0"/>
              </a:solidFill>
              <a:latin typeface="Arial" panose="020B0604020202020204" pitchFamily="34" charset="0"/>
              <a:cs typeface="Arial" panose="020B0604020202020204" pitchFamily="34" charset="0"/>
            </a:rPr>
            <a:t>siempre que la procedencia de tales depósitos estén debidamente sustentados y la información vinculada a estos se declare a la SUNAT</a:t>
          </a:r>
          <a:r>
            <a:rPr lang="es-PE" sz="1400">
              <a:solidFill>
                <a:srgbClr val="0070C0"/>
              </a:solidFill>
              <a:latin typeface="Arial" panose="020B0604020202020204" pitchFamily="34" charset="0"/>
              <a:cs typeface="Arial" panose="020B0604020202020204" pitchFamily="34" charset="0"/>
            </a:rPr>
            <a:t>, en la forma, plazo y condiciones, entre ellas, el monto mínimo a partir del cual se presentará dicha declaración, que se establezcan mediante RS. </a:t>
          </a:r>
          <a:endParaRPr lang="es-PE" sz="1400" dirty="0">
            <a:solidFill>
              <a:srgbClr val="0070C0"/>
            </a:solidFill>
            <a:latin typeface="Arial" panose="020B0604020202020204" pitchFamily="34" charset="0"/>
            <a:cs typeface="Arial" panose="020B0604020202020204" pitchFamily="34" charset="0"/>
          </a:endParaRPr>
        </a:p>
      </dgm:t>
    </dgm:pt>
    <dgm:pt modelId="{A2D58A0F-09FA-47BF-B30C-45AF6AC7F2F8}" type="parTrans" cxnId="{05052D78-85D0-44BA-9E49-7A1D909F88FC}">
      <dgm:prSet/>
      <dgm:spPr/>
      <dgm:t>
        <a:bodyPr/>
        <a:lstStyle/>
        <a:p>
          <a:endParaRPr lang="es-PE" sz="1400">
            <a:solidFill>
              <a:srgbClr val="0070C0"/>
            </a:solidFill>
          </a:endParaRPr>
        </a:p>
      </dgm:t>
    </dgm:pt>
    <dgm:pt modelId="{61F78208-8A2F-400B-A9F5-8FBFB94D42CC}" type="sibTrans" cxnId="{05052D78-85D0-44BA-9E49-7A1D909F88FC}">
      <dgm:prSet/>
      <dgm:spPr/>
      <dgm:t>
        <a:bodyPr/>
        <a:lstStyle/>
        <a:p>
          <a:endParaRPr lang="es-PE" sz="1400">
            <a:solidFill>
              <a:srgbClr val="0070C0"/>
            </a:solidFill>
          </a:endParaRPr>
        </a:p>
      </dgm:t>
    </dgm:pt>
    <dgm:pt modelId="{FE2667D9-B841-4546-9CC2-719B0E87515A}" type="pres">
      <dgm:prSet presAssocID="{0DD2803A-1F5B-43DE-A8A6-22D58939DCFC}" presName="Name0" presStyleCnt="0">
        <dgm:presLayoutVars>
          <dgm:dir/>
          <dgm:resizeHandles val="exact"/>
        </dgm:presLayoutVars>
      </dgm:prSet>
      <dgm:spPr/>
    </dgm:pt>
    <dgm:pt modelId="{F1EDE07D-F03A-4C59-86D7-72DF4C3D2700}" type="pres">
      <dgm:prSet presAssocID="{A38CCABA-C345-4403-89EC-44C27C058B3F}" presName="composite" presStyleCnt="0"/>
      <dgm:spPr/>
    </dgm:pt>
    <dgm:pt modelId="{D37BC791-E8C7-4782-9C42-D0A57CB26D34}" type="pres">
      <dgm:prSet presAssocID="{A38CCABA-C345-4403-89EC-44C27C058B3F}" presName="rect1" presStyleLbl="trAlignAcc1" presStyleIdx="0" presStyleCnt="2" custScaleX="134981">
        <dgm:presLayoutVars>
          <dgm:bulletEnabled val="1"/>
        </dgm:presLayoutVars>
      </dgm:prSet>
      <dgm:spPr/>
    </dgm:pt>
    <dgm:pt modelId="{E7C66CCB-C39F-4B0A-ACAE-45F4A67DAA8C}" type="pres">
      <dgm:prSet presAssocID="{A38CCABA-C345-4403-89EC-44C27C058B3F}" presName="rect2" presStyleLbl="fgImgPlace1" presStyleIdx="0" presStyleCnt="2" custLinFactNeighborX="-74600"/>
      <dgm:spPr>
        <a:blipFill>
          <a:blip xmlns:r="http://schemas.openxmlformats.org/officeDocument/2006/relationships" r:embed="rId1"/>
          <a:srcRect/>
          <a:stretch>
            <a:fillRect l="-143000" r="-143000"/>
          </a:stretch>
        </a:blipFill>
      </dgm:spPr>
    </dgm:pt>
    <dgm:pt modelId="{A0929E28-3BC2-4555-9258-BE5AB7FC5076}" type="pres">
      <dgm:prSet presAssocID="{465D0182-3AAB-410F-B269-F73C21CBC996}" presName="sibTrans" presStyleCnt="0"/>
      <dgm:spPr/>
    </dgm:pt>
    <dgm:pt modelId="{14F4A63D-4741-4DEC-892C-F43F69C01B2B}" type="pres">
      <dgm:prSet presAssocID="{3ED1459C-A21F-48A7-9AE5-77D43F50A059}" presName="composite" presStyleCnt="0"/>
      <dgm:spPr/>
    </dgm:pt>
    <dgm:pt modelId="{0B19A821-9E9D-4AE3-99FB-7FA9924E4A42}" type="pres">
      <dgm:prSet presAssocID="{3ED1459C-A21F-48A7-9AE5-77D43F50A059}" presName="rect1" presStyleLbl="trAlignAcc1" presStyleIdx="1" presStyleCnt="2" custScaleX="134981">
        <dgm:presLayoutVars>
          <dgm:bulletEnabled val="1"/>
        </dgm:presLayoutVars>
      </dgm:prSet>
      <dgm:spPr/>
    </dgm:pt>
    <dgm:pt modelId="{7A7C2119-8E1B-4C11-8262-98E1252181D5}" type="pres">
      <dgm:prSet presAssocID="{3ED1459C-A21F-48A7-9AE5-77D43F50A059}" presName="rect2" presStyleLbl="fgImgPlace1" presStyleIdx="1" presStyleCnt="2" custLinFactNeighborX="-74600"/>
      <dgm:spPr>
        <a:blipFill>
          <a:blip xmlns:r="http://schemas.openxmlformats.org/officeDocument/2006/relationships" r:embed="rId2">
            <a:extLst>
              <a:ext uri="{28A0092B-C50C-407E-A947-70E740481C1C}">
                <a14:useLocalDpi xmlns:a14="http://schemas.microsoft.com/office/drawing/2010/main" val="0"/>
              </a:ext>
            </a:extLst>
          </a:blip>
          <a:srcRect/>
          <a:stretch>
            <a:fillRect l="-25000" r="-25000"/>
          </a:stretch>
        </a:blipFill>
      </dgm:spPr>
    </dgm:pt>
  </dgm:ptLst>
  <dgm:cxnLst>
    <dgm:cxn modelId="{2AFC0717-9774-4603-A098-E352E5B33E31}" type="presOf" srcId="{0DD2803A-1F5B-43DE-A8A6-22D58939DCFC}" destId="{FE2667D9-B841-4546-9CC2-719B0E87515A}" srcOrd="0" destOrd="0" presId="urn:microsoft.com/office/officeart/2008/layout/PictureStrips"/>
    <dgm:cxn modelId="{05052D78-85D0-44BA-9E49-7A1D909F88FC}" srcId="{0DD2803A-1F5B-43DE-A8A6-22D58939DCFC}" destId="{3ED1459C-A21F-48A7-9AE5-77D43F50A059}" srcOrd="1" destOrd="0" parTransId="{A2D58A0F-09FA-47BF-B30C-45AF6AC7F2F8}" sibTransId="{61F78208-8A2F-400B-A9F5-8FBFB94D42CC}"/>
    <dgm:cxn modelId="{2CAC7859-344C-4908-AF97-140A83005273}" srcId="{0DD2803A-1F5B-43DE-A8A6-22D58939DCFC}" destId="{A38CCABA-C345-4403-89EC-44C27C058B3F}" srcOrd="0" destOrd="0" parTransId="{7E894F70-AAD5-4E4C-91F6-24AE63EC0478}" sibTransId="{465D0182-3AAB-410F-B269-F73C21CBC996}"/>
    <dgm:cxn modelId="{236777CB-3A50-4C97-8C23-572B76918124}" type="presOf" srcId="{A38CCABA-C345-4403-89EC-44C27C058B3F}" destId="{D37BC791-E8C7-4782-9C42-D0A57CB26D34}" srcOrd="0" destOrd="0" presId="urn:microsoft.com/office/officeart/2008/layout/PictureStrips"/>
    <dgm:cxn modelId="{68A887CF-1302-4DDA-B176-CA4614847357}" type="presOf" srcId="{3ED1459C-A21F-48A7-9AE5-77D43F50A059}" destId="{0B19A821-9E9D-4AE3-99FB-7FA9924E4A42}" srcOrd="0" destOrd="0" presId="urn:microsoft.com/office/officeart/2008/layout/PictureStrips"/>
    <dgm:cxn modelId="{6BC7348A-1088-422A-AABB-EBBF47803EDA}" type="presParOf" srcId="{FE2667D9-B841-4546-9CC2-719B0E87515A}" destId="{F1EDE07D-F03A-4C59-86D7-72DF4C3D2700}" srcOrd="0" destOrd="0" presId="urn:microsoft.com/office/officeart/2008/layout/PictureStrips"/>
    <dgm:cxn modelId="{80D16453-616C-4201-82CA-6F2C8B4AA573}" type="presParOf" srcId="{F1EDE07D-F03A-4C59-86D7-72DF4C3D2700}" destId="{D37BC791-E8C7-4782-9C42-D0A57CB26D34}" srcOrd="0" destOrd="0" presId="urn:microsoft.com/office/officeart/2008/layout/PictureStrips"/>
    <dgm:cxn modelId="{7DD7015B-38AA-4194-8204-5DD7FB53AB19}" type="presParOf" srcId="{F1EDE07D-F03A-4C59-86D7-72DF4C3D2700}" destId="{E7C66CCB-C39F-4B0A-ACAE-45F4A67DAA8C}" srcOrd="1" destOrd="0" presId="urn:microsoft.com/office/officeart/2008/layout/PictureStrips"/>
    <dgm:cxn modelId="{4FC31928-3AB3-451B-80D6-B2882540D75B}" type="presParOf" srcId="{FE2667D9-B841-4546-9CC2-719B0E87515A}" destId="{A0929E28-3BC2-4555-9258-BE5AB7FC5076}" srcOrd="1" destOrd="0" presId="urn:microsoft.com/office/officeart/2008/layout/PictureStrips"/>
    <dgm:cxn modelId="{06A67DC6-8730-4FA7-B7AC-1E87C8FA52E9}" type="presParOf" srcId="{FE2667D9-B841-4546-9CC2-719B0E87515A}" destId="{14F4A63D-4741-4DEC-892C-F43F69C01B2B}" srcOrd="2" destOrd="0" presId="urn:microsoft.com/office/officeart/2008/layout/PictureStrips"/>
    <dgm:cxn modelId="{2CC1CD40-D631-4F12-BA6B-E804718CBD9A}" type="presParOf" srcId="{14F4A63D-4741-4DEC-892C-F43F69C01B2B}" destId="{0B19A821-9E9D-4AE3-99FB-7FA9924E4A42}" srcOrd="0" destOrd="0" presId="urn:microsoft.com/office/officeart/2008/layout/PictureStrips"/>
    <dgm:cxn modelId="{2FA8344D-E2D6-445D-8D2D-6F3094997471}" type="presParOf" srcId="{14F4A63D-4741-4DEC-892C-F43F69C01B2B}" destId="{7A7C2119-8E1B-4C11-8262-98E1252181D5}"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6E798D8-0645-4DA5-AC44-BDF939931322}" type="doc">
      <dgm:prSet loTypeId="urn:microsoft.com/office/officeart/2008/layout/PictureStrips" loCatId="list" qsTypeId="urn:microsoft.com/office/officeart/2005/8/quickstyle/simple1" qsCatId="simple" csTypeId="urn:microsoft.com/office/officeart/2005/8/colors/accent5_5" csCatId="accent5" phldr="1"/>
      <dgm:spPr/>
      <dgm:t>
        <a:bodyPr/>
        <a:lstStyle/>
        <a:p>
          <a:endParaRPr lang="en-US"/>
        </a:p>
      </dgm:t>
    </dgm:pt>
    <dgm:pt modelId="{E7D763DA-B169-49DD-BDA3-3DC9BC772DF4}">
      <dgm:prSet custT="1"/>
      <dgm:spPr/>
      <dgm:t>
        <a:bodyPr/>
        <a:lstStyle/>
        <a:p>
          <a:r>
            <a:rPr lang="es-PE" sz="1200" b="1" dirty="0">
              <a:solidFill>
                <a:srgbClr val="0070C0"/>
              </a:solidFill>
              <a:latin typeface="Arial" panose="020B0604020202020204" pitchFamily="34" charset="0"/>
              <a:cs typeface="Arial" panose="020B0604020202020204" pitchFamily="34" charset="0"/>
            </a:rPr>
            <a:t>Método de Adquisiciones y Desembolsos:</a:t>
          </a:r>
          <a:br>
            <a:rPr lang="es-PE" sz="1200" dirty="0">
              <a:solidFill>
                <a:srgbClr val="0070C0"/>
              </a:solidFill>
              <a:latin typeface="Arial" panose="020B0604020202020204" pitchFamily="34" charset="0"/>
              <a:cs typeface="Arial" panose="020B0604020202020204" pitchFamily="34" charset="0"/>
            </a:rPr>
          </a:br>
          <a:br>
            <a:rPr lang="es-PE" sz="1200" dirty="0">
              <a:solidFill>
                <a:srgbClr val="0070C0"/>
              </a:solidFill>
              <a:latin typeface="Arial" panose="020B0604020202020204" pitchFamily="34" charset="0"/>
              <a:cs typeface="Arial" panose="020B0604020202020204" pitchFamily="34" charset="0"/>
            </a:rPr>
          </a:br>
          <a:r>
            <a:rPr lang="es-PE" sz="1200" dirty="0">
              <a:solidFill>
                <a:srgbClr val="0070C0"/>
              </a:solidFill>
              <a:latin typeface="Arial" panose="020B0604020202020204" pitchFamily="34" charset="0"/>
              <a:cs typeface="Arial" panose="020B0604020202020204" pitchFamily="34" charset="0"/>
            </a:rPr>
            <a:t>Consiste en sumar las adquisiciones de bienes, a título oneroso o gratuito, los depósitos en las cuentas de entidades del sistema financiero, </a:t>
          </a:r>
          <a:r>
            <a:rPr lang="es-ES" sz="1200" dirty="0">
              <a:solidFill>
                <a:srgbClr val="0070C0"/>
              </a:solidFill>
              <a:latin typeface="Arial" panose="020B0604020202020204" pitchFamily="34" charset="0"/>
              <a:cs typeface="Arial" panose="020B0604020202020204" pitchFamily="34" charset="0"/>
            </a:rPr>
            <a:t>excepto aquellos que correspondan a operaciones entre terceros que cumplan con los requisitos previstos en el cuarto párrafo del artículo 92 de la Ley, los gastos y, en general, todos los desembolsos efectuados durante el ejercicio. Asimismo, s</a:t>
          </a:r>
          <a:r>
            <a:rPr lang="es-PE" sz="1200" dirty="0">
              <a:solidFill>
                <a:srgbClr val="0070C0"/>
              </a:solidFill>
              <a:latin typeface="Arial" panose="020B0604020202020204" pitchFamily="34" charset="0"/>
              <a:cs typeface="Arial" panose="020B0604020202020204" pitchFamily="34" charset="0"/>
            </a:rPr>
            <a:t>e deducirán las adquisiciones y los depósitos provenientes de préstamos que cumplan los requisitos a que se refiere el Artículo 60°-A. </a:t>
          </a:r>
        </a:p>
        <a:p>
          <a:r>
            <a:rPr lang="es-PE" sz="1200" dirty="0">
              <a:solidFill>
                <a:srgbClr val="0070C0"/>
              </a:solidFill>
              <a:latin typeface="Arial" panose="020B0604020202020204" pitchFamily="34" charset="0"/>
              <a:cs typeface="Arial" panose="020B0604020202020204" pitchFamily="34" charset="0"/>
            </a:rPr>
            <a:t>Como desembolsos se computarán, incluso, las disposiciones de dinero para pagos de consumos realizados a través de tarjetas de crédito, cuotas de préstamos, pago de tributos, entre otros. No se computarán los desembolsos realizados para la adquisición de bienes considerados en el primer párrafo de este numeral.</a:t>
          </a:r>
          <a:endParaRPr lang="en-US" sz="1200" dirty="0">
            <a:solidFill>
              <a:srgbClr val="0070C0"/>
            </a:solidFill>
            <a:latin typeface="Arial" panose="020B0604020202020204" pitchFamily="34" charset="0"/>
            <a:cs typeface="Arial" panose="020B0604020202020204" pitchFamily="34" charset="0"/>
          </a:endParaRPr>
        </a:p>
      </dgm:t>
    </dgm:pt>
    <dgm:pt modelId="{F566C455-509A-45E2-AA49-03B0B69A4B8B}" type="parTrans" cxnId="{C90C7836-8E79-455F-AD9C-A166B7C0B7B0}">
      <dgm:prSet/>
      <dgm:spPr/>
      <dgm:t>
        <a:bodyPr/>
        <a:lstStyle/>
        <a:p>
          <a:endParaRPr lang="en-US" sz="3200">
            <a:latin typeface="Arial" panose="020B0604020202020204" pitchFamily="34" charset="0"/>
            <a:cs typeface="Arial" panose="020B0604020202020204" pitchFamily="34" charset="0"/>
          </a:endParaRPr>
        </a:p>
      </dgm:t>
    </dgm:pt>
    <dgm:pt modelId="{A98262BD-2C23-43DE-BC1E-4AFDE52E1E26}" type="sibTrans" cxnId="{C90C7836-8E79-455F-AD9C-A166B7C0B7B0}">
      <dgm:prSet/>
      <dgm:spPr/>
      <dgm:t>
        <a:bodyPr/>
        <a:lstStyle/>
        <a:p>
          <a:endParaRPr lang="en-US" sz="3200">
            <a:latin typeface="Arial" panose="020B0604020202020204" pitchFamily="34" charset="0"/>
            <a:cs typeface="Arial" panose="020B0604020202020204" pitchFamily="34" charset="0"/>
          </a:endParaRPr>
        </a:p>
      </dgm:t>
    </dgm:pt>
    <dgm:pt modelId="{20D174A0-A410-4067-B854-D4A38B000CA2}">
      <dgm:prSet custT="1"/>
      <dgm:spPr/>
      <dgm:t>
        <a:bodyPr/>
        <a:lstStyle/>
        <a:p>
          <a:r>
            <a:rPr lang="es-ES_tradnl" sz="1200" b="1" dirty="0" err="1">
              <a:solidFill>
                <a:srgbClr val="0070C0"/>
              </a:solidFill>
              <a:latin typeface="Arial" panose="020B0604020202020204" pitchFamily="34" charset="0"/>
              <a:cs typeface="Arial" panose="020B0604020202020204" pitchFamily="34" charset="0"/>
            </a:rPr>
            <a:t>Mé</a:t>
          </a:r>
          <a:r>
            <a:rPr lang="es-PE" sz="1200" b="1" dirty="0">
              <a:solidFill>
                <a:srgbClr val="0070C0"/>
              </a:solidFill>
              <a:latin typeface="Arial" panose="020B0604020202020204" pitchFamily="34" charset="0"/>
              <a:cs typeface="Arial" panose="020B0604020202020204" pitchFamily="34" charset="0"/>
            </a:rPr>
            <a:t>todo del Balance más Consumo:</a:t>
          </a:r>
          <a:br>
            <a:rPr lang="es-PE" sz="1200" dirty="0">
              <a:solidFill>
                <a:srgbClr val="0070C0"/>
              </a:solidFill>
              <a:latin typeface="Arial" panose="020B0604020202020204" pitchFamily="34" charset="0"/>
              <a:cs typeface="Arial" panose="020B0604020202020204" pitchFamily="34" charset="0"/>
            </a:rPr>
          </a:br>
          <a:br>
            <a:rPr lang="es-PE" sz="1200" dirty="0">
              <a:solidFill>
                <a:srgbClr val="0070C0"/>
              </a:solidFill>
              <a:latin typeface="Arial" panose="020B0604020202020204" pitchFamily="34" charset="0"/>
              <a:cs typeface="Arial" panose="020B0604020202020204" pitchFamily="34" charset="0"/>
            </a:rPr>
          </a:br>
          <a:r>
            <a:rPr lang="es-PE" sz="1200" dirty="0">
              <a:solidFill>
                <a:srgbClr val="0070C0"/>
              </a:solidFill>
              <a:latin typeface="Arial" panose="020B0604020202020204" pitchFamily="34" charset="0"/>
              <a:cs typeface="Arial" panose="020B0604020202020204" pitchFamily="34" charset="0"/>
            </a:rPr>
            <a:t>Consiste en adicionar a las variaciones patrimoniales del ejercicio, los consumos.</a:t>
          </a:r>
          <a:br>
            <a:rPr lang="es-PE" sz="1200" dirty="0">
              <a:solidFill>
                <a:srgbClr val="0070C0"/>
              </a:solidFill>
              <a:latin typeface="Arial" panose="020B0604020202020204" pitchFamily="34" charset="0"/>
              <a:cs typeface="Arial" panose="020B0604020202020204" pitchFamily="34" charset="0"/>
            </a:rPr>
          </a:br>
          <a:br>
            <a:rPr lang="es-PE" sz="1200" dirty="0">
              <a:solidFill>
                <a:srgbClr val="0070C0"/>
              </a:solidFill>
              <a:latin typeface="Arial" panose="020B0604020202020204" pitchFamily="34" charset="0"/>
              <a:cs typeface="Arial" panose="020B0604020202020204" pitchFamily="34" charset="0"/>
            </a:rPr>
          </a:br>
          <a:endParaRPr lang="en-US" sz="1200" dirty="0">
            <a:solidFill>
              <a:srgbClr val="0070C0"/>
            </a:solidFill>
            <a:latin typeface="Arial" panose="020B0604020202020204" pitchFamily="34" charset="0"/>
            <a:cs typeface="Arial" panose="020B0604020202020204" pitchFamily="34" charset="0"/>
          </a:endParaRPr>
        </a:p>
      </dgm:t>
    </dgm:pt>
    <dgm:pt modelId="{F23D1FF6-26B9-4B9B-8E4A-A7B6CCBDD5D9}" type="parTrans" cxnId="{3BD444FE-CECC-4080-8C89-7321D42AE49B}">
      <dgm:prSet/>
      <dgm:spPr/>
      <dgm:t>
        <a:bodyPr/>
        <a:lstStyle/>
        <a:p>
          <a:endParaRPr lang="en-US" sz="3200">
            <a:latin typeface="Arial" panose="020B0604020202020204" pitchFamily="34" charset="0"/>
            <a:cs typeface="Arial" panose="020B0604020202020204" pitchFamily="34" charset="0"/>
          </a:endParaRPr>
        </a:p>
      </dgm:t>
    </dgm:pt>
    <dgm:pt modelId="{159382A7-E112-49FA-B285-46A725E19C5B}" type="sibTrans" cxnId="{3BD444FE-CECC-4080-8C89-7321D42AE49B}">
      <dgm:prSet/>
      <dgm:spPr/>
      <dgm:t>
        <a:bodyPr/>
        <a:lstStyle/>
        <a:p>
          <a:endParaRPr lang="en-US" sz="3200">
            <a:latin typeface="Arial" panose="020B0604020202020204" pitchFamily="34" charset="0"/>
            <a:cs typeface="Arial" panose="020B0604020202020204" pitchFamily="34" charset="0"/>
          </a:endParaRPr>
        </a:p>
      </dgm:t>
    </dgm:pt>
    <dgm:pt modelId="{BC2992EF-0A09-4193-97E9-BED94FDE4C82}" type="pres">
      <dgm:prSet presAssocID="{C6E798D8-0645-4DA5-AC44-BDF939931322}" presName="Name0" presStyleCnt="0">
        <dgm:presLayoutVars>
          <dgm:dir/>
          <dgm:resizeHandles val="exact"/>
        </dgm:presLayoutVars>
      </dgm:prSet>
      <dgm:spPr/>
    </dgm:pt>
    <dgm:pt modelId="{58A870D9-69F1-458F-811C-6E23F2F088A2}" type="pres">
      <dgm:prSet presAssocID="{E7D763DA-B169-49DD-BDA3-3DC9BC772DF4}" presName="composite" presStyleCnt="0"/>
      <dgm:spPr/>
    </dgm:pt>
    <dgm:pt modelId="{4CB2A486-FECD-4ACC-B2FE-0323C3DA6415}" type="pres">
      <dgm:prSet presAssocID="{E7D763DA-B169-49DD-BDA3-3DC9BC772DF4}" presName="rect1" presStyleLbl="trAlignAcc1" presStyleIdx="0" presStyleCnt="2" custScaleX="171382" custScaleY="126848">
        <dgm:presLayoutVars>
          <dgm:bulletEnabled val="1"/>
        </dgm:presLayoutVars>
      </dgm:prSet>
      <dgm:spPr/>
    </dgm:pt>
    <dgm:pt modelId="{3099B6E1-243C-43D3-90B7-1F5FD80EABE3}" type="pres">
      <dgm:prSet presAssocID="{E7D763DA-B169-49DD-BDA3-3DC9BC772DF4}" presName="rect2" presStyleLbl="fgImgPlace1" presStyleIdx="0" presStyleCnt="2" custLinFactX="-90982" custLinFactNeighborX="-100000" custLinFactNeighborY="1704"/>
      <dgm:spPr/>
    </dgm:pt>
    <dgm:pt modelId="{C9B3A8C9-703F-41D5-9F63-4395A9F600BD}" type="pres">
      <dgm:prSet presAssocID="{A98262BD-2C23-43DE-BC1E-4AFDE52E1E26}" presName="sibTrans" presStyleCnt="0"/>
      <dgm:spPr/>
    </dgm:pt>
    <dgm:pt modelId="{B7D244A7-D999-44D8-B5E5-8D48C721BB02}" type="pres">
      <dgm:prSet presAssocID="{20D174A0-A410-4067-B854-D4A38B000CA2}" presName="composite" presStyleCnt="0"/>
      <dgm:spPr/>
    </dgm:pt>
    <dgm:pt modelId="{4997D6F5-D848-4DE5-9283-C59584BAE1A2}" type="pres">
      <dgm:prSet presAssocID="{20D174A0-A410-4067-B854-D4A38B000CA2}" presName="rect1" presStyleLbl="trAlignAcc1" presStyleIdx="1" presStyleCnt="2" custScaleX="171382">
        <dgm:presLayoutVars>
          <dgm:bulletEnabled val="1"/>
        </dgm:presLayoutVars>
      </dgm:prSet>
      <dgm:spPr/>
    </dgm:pt>
    <dgm:pt modelId="{CC20F1B7-0BB5-4455-8F24-084339F9A574}" type="pres">
      <dgm:prSet presAssocID="{20D174A0-A410-4067-B854-D4A38B000CA2}" presName="rect2" presStyleLbl="fgImgPlace1" presStyleIdx="1" presStyleCnt="2" custLinFactX="-92380" custLinFactNeighborX="-100000" custLinFactNeighborY="-3472"/>
      <dgm:spPr/>
    </dgm:pt>
  </dgm:ptLst>
  <dgm:cxnLst>
    <dgm:cxn modelId="{C90C7836-8E79-455F-AD9C-A166B7C0B7B0}" srcId="{C6E798D8-0645-4DA5-AC44-BDF939931322}" destId="{E7D763DA-B169-49DD-BDA3-3DC9BC772DF4}" srcOrd="0" destOrd="0" parTransId="{F566C455-509A-45E2-AA49-03B0B69A4B8B}" sibTransId="{A98262BD-2C23-43DE-BC1E-4AFDE52E1E26}"/>
    <dgm:cxn modelId="{9FB71D3C-5486-40D7-BBBA-BECF93839FDC}" type="presOf" srcId="{20D174A0-A410-4067-B854-D4A38B000CA2}" destId="{4997D6F5-D848-4DE5-9283-C59584BAE1A2}" srcOrd="0" destOrd="0" presId="urn:microsoft.com/office/officeart/2008/layout/PictureStrips"/>
    <dgm:cxn modelId="{DD43EA54-5721-41FF-A084-75F1811BAC6A}" type="presOf" srcId="{C6E798D8-0645-4DA5-AC44-BDF939931322}" destId="{BC2992EF-0A09-4193-97E9-BED94FDE4C82}" srcOrd="0" destOrd="0" presId="urn:microsoft.com/office/officeart/2008/layout/PictureStrips"/>
    <dgm:cxn modelId="{7E612E86-1B98-4343-9570-9360239A8F5A}" type="presOf" srcId="{E7D763DA-B169-49DD-BDA3-3DC9BC772DF4}" destId="{4CB2A486-FECD-4ACC-B2FE-0323C3DA6415}" srcOrd="0" destOrd="0" presId="urn:microsoft.com/office/officeart/2008/layout/PictureStrips"/>
    <dgm:cxn modelId="{3BD444FE-CECC-4080-8C89-7321D42AE49B}" srcId="{C6E798D8-0645-4DA5-AC44-BDF939931322}" destId="{20D174A0-A410-4067-B854-D4A38B000CA2}" srcOrd="1" destOrd="0" parTransId="{F23D1FF6-26B9-4B9B-8E4A-A7B6CCBDD5D9}" sibTransId="{159382A7-E112-49FA-B285-46A725E19C5B}"/>
    <dgm:cxn modelId="{A3EF9629-F006-4058-814A-D576C116F162}" type="presParOf" srcId="{BC2992EF-0A09-4193-97E9-BED94FDE4C82}" destId="{58A870D9-69F1-458F-811C-6E23F2F088A2}" srcOrd="0" destOrd="0" presId="urn:microsoft.com/office/officeart/2008/layout/PictureStrips"/>
    <dgm:cxn modelId="{0479DCDD-23FD-4DCB-9F3B-A4170099F8D4}" type="presParOf" srcId="{58A870D9-69F1-458F-811C-6E23F2F088A2}" destId="{4CB2A486-FECD-4ACC-B2FE-0323C3DA6415}" srcOrd="0" destOrd="0" presId="urn:microsoft.com/office/officeart/2008/layout/PictureStrips"/>
    <dgm:cxn modelId="{914DDE51-CB24-4DE6-9A91-9AA9AEDCBCAC}" type="presParOf" srcId="{58A870D9-69F1-458F-811C-6E23F2F088A2}" destId="{3099B6E1-243C-43D3-90B7-1F5FD80EABE3}" srcOrd="1" destOrd="0" presId="urn:microsoft.com/office/officeart/2008/layout/PictureStrips"/>
    <dgm:cxn modelId="{CFB3CEC6-58A4-4EC3-96C2-928069798282}" type="presParOf" srcId="{BC2992EF-0A09-4193-97E9-BED94FDE4C82}" destId="{C9B3A8C9-703F-41D5-9F63-4395A9F600BD}" srcOrd="1" destOrd="0" presId="urn:microsoft.com/office/officeart/2008/layout/PictureStrips"/>
    <dgm:cxn modelId="{EF86555F-AD80-4287-AE31-D3A1F0A7165E}" type="presParOf" srcId="{BC2992EF-0A09-4193-97E9-BED94FDE4C82}" destId="{B7D244A7-D999-44D8-B5E5-8D48C721BB02}" srcOrd="2" destOrd="0" presId="urn:microsoft.com/office/officeart/2008/layout/PictureStrips"/>
    <dgm:cxn modelId="{BBFA9279-B2D5-4830-8947-3F9719EDDF57}" type="presParOf" srcId="{B7D244A7-D999-44D8-B5E5-8D48C721BB02}" destId="{4997D6F5-D848-4DE5-9283-C59584BAE1A2}" srcOrd="0" destOrd="0" presId="urn:microsoft.com/office/officeart/2008/layout/PictureStrips"/>
    <dgm:cxn modelId="{3DA236F3-C133-44A6-82F8-8537011331E8}" type="presParOf" srcId="{B7D244A7-D999-44D8-B5E5-8D48C721BB02}" destId="{CC20F1B7-0BB5-4455-8F24-084339F9A574}"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162F21-D749-4BB3-8CBF-61D4846B0E84}">
      <dsp:nvSpPr>
        <dsp:cNvPr id="0" name=""/>
        <dsp:cNvSpPr/>
      </dsp:nvSpPr>
      <dsp:spPr>
        <a:xfrm>
          <a:off x="742" y="0"/>
          <a:ext cx="3195908" cy="3350754"/>
        </a:xfrm>
        <a:prstGeom prst="roundRect">
          <a:avLst>
            <a:gd name="adj" fmla="val 5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1722" rIns="80010" bIns="0" numCol="1" spcCol="1270" anchor="t" anchorCtr="0">
          <a:noAutofit/>
        </a:bodyPr>
        <a:lstStyle/>
        <a:p>
          <a:pPr marL="0" lvl="0" indent="0" algn="r" defTabSz="800100">
            <a:lnSpc>
              <a:spcPct val="90000"/>
            </a:lnSpc>
            <a:spcBef>
              <a:spcPct val="0"/>
            </a:spcBef>
            <a:spcAft>
              <a:spcPct val="35000"/>
            </a:spcAft>
            <a:buNone/>
          </a:pPr>
          <a:endParaRPr lang="es-PE" sz="1800" kern="1200" dirty="0">
            <a:latin typeface="Arial" panose="020B0604020202020204" pitchFamily="34" charset="0"/>
            <a:cs typeface="Arial" panose="020B0604020202020204" pitchFamily="34" charset="0"/>
          </a:endParaRPr>
        </a:p>
      </dsp:txBody>
      <dsp:txXfrm rot="16200000">
        <a:off x="-1053475" y="1054218"/>
        <a:ext cx="2747618" cy="639181"/>
      </dsp:txXfrm>
    </dsp:sp>
    <dsp:sp modelId="{B04E5A22-6B6B-487F-A659-DB7844A4CB5E}">
      <dsp:nvSpPr>
        <dsp:cNvPr id="0" name=""/>
        <dsp:cNvSpPr/>
      </dsp:nvSpPr>
      <dsp:spPr>
        <a:xfrm>
          <a:off x="639924" y="0"/>
          <a:ext cx="2380951" cy="335075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marL="0" lvl="0" indent="0" algn="l" defTabSz="800100">
            <a:lnSpc>
              <a:spcPct val="90000"/>
            </a:lnSpc>
            <a:spcBef>
              <a:spcPct val="0"/>
            </a:spcBef>
            <a:spcAft>
              <a:spcPct val="35000"/>
            </a:spcAft>
            <a:buNone/>
          </a:pPr>
          <a:endParaRPr lang="es-PE" sz="1800" kern="1200" dirty="0">
            <a:latin typeface="Arial" panose="020B0604020202020204" pitchFamily="34" charset="0"/>
            <a:cs typeface="Arial" panose="020B0604020202020204" pitchFamily="34" charset="0"/>
          </a:endParaRPr>
        </a:p>
        <a:p>
          <a:pPr marL="0" lvl="0" indent="0" algn="l" defTabSz="800100">
            <a:lnSpc>
              <a:spcPct val="90000"/>
            </a:lnSpc>
            <a:spcBef>
              <a:spcPct val="0"/>
            </a:spcBef>
            <a:spcAft>
              <a:spcPct val="35000"/>
            </a:spcAft>
            <a:buNone/>
          </a:pPr>
          <a:r>
            <a:rPr lang="es-PE" sz="1800" kern="1200" dirty="0">
              <a:latin typeface="Arial" panose="020B0604020202020204" pitchFamily="34" charset="0"/>
              <a:cs typeface="Arial" panose="020B0604020202020204" pitchFamily="34" charset="0"/>
            </a:rPr>
            <a:t>El IPNJ es el aumento en el valor del patrimonio de un contribuyente, sin que éste pueda acreditar fehacientemente la causa que lo originó.</a:t>
          </a:r>
        </a:p>
      </dsp:txBody>
      <dsp:txXfrm>
        <a:off x="639924" y="0"/>
        <a:ext cx="2380951" cy="3350754"/>
      </dsp:txXfrm>
    </dsp:sp>
    <dsp:sp modelId="{0D27570C-742B-4A95-AF3A-E6D5CD61A3BF}">
      <dsp:nvSpPr>
        <dsp:cNvPr id="0" name=""/>
        <dsp:cNvSpPr/>
      </dsp:nvSpPr>
      <dsp:spPr>
        <a:xfrm>
          <a:off x="3308508" y="0"/>
          <a:ext cx="3195908" cy="3350754"/>
        </a:xfrm>
        <a:prstGeom prst="roundRect">
          <a:avLst>
            <a:gd name="adj" fmla="val 5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1722" rIns="80010" bIns="0" numCol="1" spcCol="1270" anchor="t" anchorCtr="0">
          <a:noAutofit/>
        </a:bodyPr>
        <a:lstStyle/>
        <a:p>
          <a:pPr marL="0" lvl="0" indent="0" algn="r" defTabSz="800100">
            <a:lnSpc>
              <a:spcPct val="90000"/>
            </a:lnSpc>
            <a:spcBef>
              <a:spcPct val="0"/>
            </a:spcBef>
            <a:spcAft>
              <a:spcPct val="35000"/>
            </a:spcAft>
            <a:buNone/>
          </a:pPr>
          <a:endParaRPr lang="es-PE" sz="1800" kern="1200" dirty="0">
            <a:latin typeface="Arial" panose="020B0604020202020204" pitchFamily="34" charset="0"/>
            <a:cs typeface="Arial" panose="020B0604020202020204" pitchFamily="34" charset="0"/>
          </a:endParaRPr>
        </a:p>
      </dsp:txBody>
      <dsp:txXfrm rot="16200000">
        <a:off x="2254289" y="1054218"/>
        <a:ext cx="2747618" cy="639181"/>
      </dsp:txXfrm>
    </dsp:sp>
    <dsp:sp modelId="{88E4A90A-D95C-4166-973A-566FA030F167}">
      <dsp:nvSpPr>
        <dsp:cNvPr id="0" name=""/>
        <dsp:cNvSpPr/>
      </dsp:nvSpPr>
      <dsp:spPr>
        <a:xfrm rot="5400000">
          <a:off x="3078326" y="2632192"/>
          <a:ext cx="492323" cy="479386"/>
        </a:xfrm>
        <a:prstGeom prst="flowChartExtract">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E795045-4B54-4C57-AF70-6E7C8DCF92F6}">
      <dsp:nvSpPr>
        <dsp:cNvPr id="0" name=""/>
        <dsp:cNvSpPr/>
      </dsp:nvSpPr>
      <dsp:spPr>
        <a:xfrm>
          <a:off x="3947689" y="0"/>
          <a:ext cx="2380951" cy="335075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marL="0" lvl="0" indent="0" algn="l" defTabSz="800100">
            <a:lnSpc>
              <a:spcPct val="90000"/>
            </a:lnSpc>
            <a:spcBef>
              <a:spcPct val="0"/>
            </a:spcBef>
            <a:spcAft>
              <a:spcPct val="35000"/>
            </a:spcAft>
            <a:buNone/>
          </a:pPr>
          <a:endParaRPr lang="es-PE" sz="1800" kern="1200" dirty="0">
            <a:latin typeface="Arial" panose="020B0604020202020204" pitchFamily="34" charset="0"/>
            <a:cs typeface="Arial" panose="020B0604020202020204" pitchFamily="34" charset="0"/>
          </a:endParaRPr>
        </a:p>
        <a:p>
          <a:pPr marL="0" lvl="0" indent="0" algn="l" defTabSz="800100">
            <a:lnSpc>
              <a:spcPct val="90000"/>
            </a:lnSpc>
            <a:spcBef>
              <a:spcPct val="0"/>
            </a:spcBef>
            <a:spcAft>
              <a:spcPct val="35000"/>
            </a:spcAft>
            <a:buNone/>
          </a:pPr>
          <a:r>
            <a:rPr lang="es-PE" sz="1800" kern="1200" dirty="0">
              <a:latin typeface="Arial" panose="020B0604020202020204" pitchFamily="34" charset="0"/>
              <a:cs typeface="Arial" panose="020B0604020202020204" pitchFamily="34" charset="0"/>
            </a:rPr>
            <a:t>Los incrementos patrimoniales cuyo origen no puedan justificarse, constituyen renta neta no declarada, por tanto no tienen ninguna deducción.</a:t>
          </a:r>
        </a:p>
      </dsp:txBody>
      <dsp:txXfrm>
        <a:off x="3947689" y="0"/>
        <a:ext cx="2380951" cy="3350754"/>
      </dsp:txXfrm>
    </dsp:sp>
    <dsp:sp modelId="{BD31DA5A-D9E7-4DC0-86CE-D8B0D44827A3}">
      <dsp:nvSpPr>
        <dsp:cNvPr id="0" name=""/>
        <dsp:cNvSpPr/>
      </dsp:nvSpPr>
      <dsp:spPr>
        <a:xfrm>
          <a:off x="6616273" y="0"/>
          <a:ext cx="3195908" cy="3350754"/>
        </a:xfrm>
        <a:prstGeom prst="roundRect">
          <a:avLst>
            <a:gd name="adj" fmla="val 5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1722" rIns="80010" bIns="0" numCol="1" spcCol="1270" anchor="t" anchorCtr="0">
          <a:noAutofit/>
        </a:bodyPr>
        <a:lstStyle/>
        <a:p>
          <a:pPr marL="0" lvl="0" indent="0" algn="r" defTabSz="800100">
            <a:lnSpc>
              <a:spcPct val="90000"/>
            </a:lnSpc>
            <a:spcBef>
              <a:spcPct val="0"/>
            </a:spcBef>
            <a:spcAft>
              <a:spcPct val="35000"/>
            </a:spcAft>
            <a:buNone/>
          </a:pPr>
          <a:endParaRPr lang="es-PE" sz="1800" kern="1200" dirty="0">
            <a:latin typeface="Arial" panose="020B0604020202020204" pitchFamily="34" charset="0"/>
            <a:cs typeface="Arial" panose="020B0604020202020204" pitchFamily="34" charset="0"/>
          </a:endParaRPr>
        </a:p>
      </dsp:txBody>
      <dsp:txXfrm rot="16200000">
        <a:off x="5562055" y="1054218"/>
        <a:ext cx="2747618" cy="639181"/>
      </dsp:txXfrm>
    </dsp:sp>
    <dsp:sp modelId="{DC25C7DA-ED16-4312-AF35-94E8F9501EF5}">
      <dsp:nvSpPr>
        <dsp:cNvPr id="0" name=""/>
        <dsp:cNvSpPr/>
      </dsp:nvSpPr>
      <dsp:spPr>
        <a:xfrm rot="5400000">
          <a:off x="6386091" y="2632192"/>
          <a:ext cx="492323" cy="479386"/>
        </a:xfrm>
        <a:prstGeom prst="flowChartExtract">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51CADCD-06A1-47CF-BAC1-F940FB2F2B8D}">
      <dsp:nvSpPr>
        <dsp:cNvPr id="0" name=""/>
        <dsp:cNvSpPr/>
      </dsp:nvSpPr>
      <dsp:spPr>
        <a:xfrm>
          <a:off x="7255455" y="0"/>
          <a:ext cx="2380951" cy="335075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marL="0" lvl="0" indent="0" algn="l" defTabSz="800100">
            <a:lnSpc>
              <a:spcPct val="90000"/>
            </a:lnSpc>
            <a:spcBef>
              <a:spcPct val="0"/>
            </a:spcBef>
            <a:spcAft>
              <a:spcPct val="35000"/>
            </a:spcAft>
            <a:buNone/>
          </a:pPr>
          <a:endParaRPr lang="es-ES" sz="1800" kern="1200" dirty="0">
            <a:latin typeface="Arial" panose="020B0604020202020204" pitchFamily="34" charset="0"/>
            <a:cs typeface="Arial" panose="020B0604020202020204" pitchFamily="34" charset="0"/>
          </a:endParaRPr>
        </a:p>
        <a:p>
          <a:pPr marL="0" lvl="0" indent="0" algn="l" defTabSz="800100">
            <a:lnSpc>
              <a:spcPct val="90000"/>
            </a:lnSpc>
            <a:spcBef>
              <a:spcPct val="0"/>
            </a:spcBef>
            <a:spcAft>
              <a:spcPct val="35000"/>
            </a:spcAft>
            <a:buNone/>
          </a:pPr>
          <a:r>
            <a:rPr lang="es-ES" sz="1800" kern="1200" dirty="0">
              <a:latin typeface="Arial" panose="020B0604020202020204" pitchFamily="34" charset="0"/>
              <a:cs typeface="Arial" panose="020B0604020202020204" pitchFamily="34" charset="0"/>
            </a:rPr>
            <a:t>Con el cruce de información, SUNAT identifica contribuyentes con actividades generadoras de ingresos, que no cumplen con declararlos y no pagan sus obligaciones tributarias</a:t>
          </a:r>
          <a:endParaRPr lang="es-PE" sz="1800" kern="1200" dirty="0">
            <a:latin typeface="Arial" panose="020B0604020202020204" pitchFamily="34" charset="0"/>
            <a:cs typeface="Arial" panose="020B0604020202020204" pitchFamily="34" charset="0"/>
          </a:endParaRPr>
        </a:p>
      </dsp:txBody>
      <dsp:txXfrm>
        <a:off x="7255455" y="0"/>
        <a:ext cx="2380951" cy="33507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BAD9CC-CA55-4C22-86F0-920DFD70DA24}">
      <dsp:nvSpPr>
        <dsp:cNvPr id="0" name=""/>
        <dsp:cNvSpPr/>
      </dsp:nvSpPr>
      <dsp:spPr>
        <a:xfrm>
          <a:off x="640074" y="142158"/>
          <a:ext cx="2444055" cy="1466433"/>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PE" sz="1600" kern="1200">
              <a:latin typeface="Arial" panose="020B0604020202020204" pitchFamily="34" charset="0"/>
              <a:cs typeface="Arial" panose="020B0604020202020204" pitchFamily="34" charset="0"/>
            </a:rPr>
            <a:t>los signos exteriores de riqueza</a:t>
          </a:r>
          <a:endParaRPr lang="en-US" sz="1600" kern="1200" dirty="0">
            <a:latin typeface="Arial" panose="020B0604020202020204" pitchFamily="34" charset="0"/>
            <a:cs typeface="Arial" panose="020B0604020202020204" pitchFamily="34" charset="0"/>
          </a:endParaRPr>
        </a:p>
      </dsp:txBody>
      <dsp:txXfrm>
        <a:off x="640074" y="142158"/>
        <a:ext cx="2444055" cy="1466433"/>
      </dsp:txXfrm>
    </dsp:sp>
    <dsp:sp modelId="{FC58F91E-C45C-4FD7-AD06-DF7D8252D5E1}">
      <dsp:nvSpPr>
        <dsp:cNvPr id="0" name=""/>
        <dsp:cNvSpPr/>
      </dsp:nvSpPr>
      <dsp:spPr>
        <a:xfrm>
          <a:off x="208894" y="2360696"/>
          <a:ext cx="2444055" cy="1466433"/>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PE" sz="1600" kern="1200">
              <a:latin typeface="Arial" panose="020B0604020202020204" pitchFamily="34" charset="0"/>
              <a:cs typeface="Arial" panose="020B0604020202020204" pitchFamily="34" charset="0"/>
            </a:rPr>
            <a:t>las variaciones patrimoniales, </a:t>
          </a:r>
          <a:endParaRPr lang="en-US" sz="1600" kern="1200" dirty="0">
            <a:latin typeface="Arial" panose="020B0604020202020204" pitchFamily="34" charset="0"/>
            <a:cs typeface="Arial" panose="020B0604020202020204" pitchFamily="34" charset="0"/>
          </a:endParaRPr>
        </a:p>
      </dsp:txBody>
      <dsp:txXfrm>
        <a:off x="208894" y="2360696"/>
        <a:ext cx="2444055" cy="1466433"/>
      </dsp:txXfrm>
    </dsp:sp>
    <dsp:sp modelId="{4BF57942-7FD0-47C0-9F0E-773C19C1CFBB}">
      <dsp:nvSpPr>
        <dsp:cNvPr id="0" name=""/>
        <dsp:cNvSpPr/>
      </dsp:nvSpPr>
      <dsp:spPr>
        <a:xfrm>
          <a:off x="7381684" y="146045"/>
          <a:ext cx="2444055" cy="1466433"/>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PE" sz="1600" kern="1200">
              <a:latin typeface="Arial" panose="020B0604020202020204" pitchFamily="34" charset="0"/>
              <a:cs typeface="Arial" panose="020B0604020202020204" pitchFamily="34" charset="0"/>
            </a:rPr>
            <a:t>la adquisición y transferencia de bienes</a:t>
          </a:r>
          <a:endParaRPr lang="en-US" sz="1600" kern="1200" dirty="0">
            <a:latin typeface="Arial" panose="020B0604020202020204" pitchFamily="34" charset="0"/>
            <a:cs typeface="Arial" panose="020B0604020202020204" pitchFamily="34" charset="0"/>
          </a:endParaRPr>
        </a:p>
      </dsp:txBody>
      <dsp:txXfrm>
        <a:off x="7381684" y="146045"/>
        <a:ext cx="2444055" cy="1466433"/>
      </dsp:txXfrm>
    </dsp:sp>
    <dsp:sp modelId="{40C99D2D-A627-475C-BB59-40035D387AA5}">
      <dsp:nvSpPr>
        <dsp:cNvPr id="0" name=""/>
        <dsp:cNvSpPr/>
      </dsp:nvSpPr>
      <dsp:spPr>
        <a:xfrm>
          <a:off x="7772219" y="2413517"/>
          <a:ext cx="2444055" cy="1466433"/>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PE" sz="1600" kern="1200">
              <a:latin typeface="Arial" panose="020B0604020202020204" pitchFamily="34" charset="0"/>
              <a:cs typeface="Arial" panose="020B0604020202020204" pitchFamily="34" charset="0"/>
            </a:rPr>
            <a:t>las inversiones</a:t>
          </a:r>
          <a:endParaRPr lang="en-US" sz="1600" kern="1200" dirty="0">
            <a:latin typeface="Arial" panose="020B0604020202020204" pitchFamily="34" charset="0"/>
            <a:cs typeface="Arial" panose="020B0604020202020204" pitchFamily="34" charset="0"/>
          </a:endParaRPr>
        </a:p>
      </dsp:txBody>
      <dsp:txXfrm>
        <a:off x="7772219" y="2413517"/>
        <a:ext cx="2444055" cy="1466433"/>
      </dsp:txXfrm>
    </dsp:sp>
    <dsp:sp modelId="{F4BA4C56-2331-48C8-A302-3846D8C2BC7F}">
      <dsp:nvSpPr>
        <dsp:cNvPr id="0" name=""/>
        <dsp:cNvSpPr/>
      </dsp:nvSpPr>
      <dsp:spPr>
        <a:xfrm>
          <a:off x="2978449" y="2360691"/>
          <a:ext cx="2444055" cy="1466433"/>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PE" sz="1600" kern="1200">
              <a:latin typeface="Arial" panose="020B0604020202020204" pitchFamily="34" charset="0"/>
              <a:cs typeface="Arial" panose="020B0604020202020204" pitchFamily="34" charset="0"/>
            </a:rPr>
            <a:t>los depósitos en cuentas de entidades del sistema financiero nacional o del extranjero</a:t>
          </a:r>
          <a:endParaRPr lang="en-US" sz="1600" kern="1200" dirty="0">
            <a:latin typeface="Arial" panose="020B0604020202020204" pitchFamily="34" charset="0"/>
            <a:cs typeface="Arial" panose="020B0604020202020204" pitchFamily="34" charset="0"/>
          </a:endParaRPr>
        </a:p>
      </dsp:txBody>
      <dsp:txXfrm>
        <a:off x="2978449" y="2360691"/>
        <a:ext cx="2444055" cy="1466433"/>
      </dsp:txXfrm>
    </dsp:sp>
    <dsp:sp modelId="{C5F2A94D-32BC-4942-A3EE-74B5DE124857}">
      <dsp:nvSpPr>
        <dsp:cNvPr id="0" name=""/>
        <dsp:cNvSpPr/>
      </dsp:nvSpPr>
      <dsp:spPr>
        <a:xfrm>
          <a:off x="5808983" y="2412178"/>
          <a:ext cx="1704557" cy="1466433"/>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PE" sz="1600" kern="1200">
              <a:latin typeface="Arial" panose="020B0604020202020204" pitchFamily="34" charset="0"/>
              <a:cs typeface="Arial" panose="020B0604020202020204" pitchFamily="34" charset="0"/>
            </a:rPr>
            <a:t>los consumos</a:t>
          </a:r>
          <a:endParaRPr lang="en-US" sz="1600" kern="1200" dirty="0">
            <a:latin typeface="Arial" panose="020B0604020202020204" pitchFamily="34" charset="0"/>
            <a:cs typeface="Arial" panose="020B0604020202020204" pitchFamily="34" charset="0"/>
          </a:endParaRPr>
        </a:p>
      </dsp:txBody>
      <dsp:txXfrm>
        <a:off x="5808983" y="2412178"/>
        <a:ext cx="1704557" cy="1466433"/>
      </dsp:txXfrm>
    </dsp:sp>
    <dsp:sp modelId="{B2A37827-5F5D-4E9F-BEE3-B51B31CF9BD0}">
      <dsp:nvSpPr>
        <dsp:cNvPr id="0" name=""/>
        <dsp:cNvSpPr/>
      </dsp:nvSpPr>
      <dsp:spPr>
        <a:xfrm>
          <a:off x="3321081" y="124652"/>
          <a:ext cx="3771739" cy="1443659"/>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PE" sz="1600" kern="1200">
              <a:latin typeface="Arial" panose="020B0604020202020204" pitchFamily="34" charset="0"/>
              <a:cs typeface="Arial" panose="020B0604020202020204" pitchFamily="34" charset="0"/>
            </a:rPr>
            <a:t>los gastos efectuados durante el ejercicio fiscalizado, aun cuando éstos no se reflejen en su patrimonio al final del ejercicio.</a:t>
          </a:r>
          <a:endParaRPr lang="en-US" sz="1600" kern="1200" dirty="0">
            <a:latin typeface="Arial" panose="020B0604020202020204" pitchFamily="34" charset="0"/>
            <a:cs typeface="Arial" panose="020B0604020202020204" pitchFamily="34" charset="0"/>
          </a:endParaRPr>
        </a:p>
      </dsp:txBody>
      <dsp:txXfrm>
        <a:off x="3321081" y="124652"/>
        <a:ext cx="3771739" cy="144365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C609A9-D8DC-4512-8B26-8180F8920CB6}">
      <dsp:nvSpPr>
        <dsp:cNvPr id="0" name=""/>
        <dsp:cNvSpPr/>
      </dsp:nvSpPr>
      <dsp:spPr>
        <a:xfrm>
          <a:off x="-5352843" y="-819721"/>
          <a:ext cx="6373868" cy="6373868"/>
        </a:xfrm>
        <a:prstGeom prst="blockArc">
          <a:avLst>
            <a:gd name="adj1" fmla="val 18900000"/>
            <a:gd name="adj2" fmla="val 2700000"/>
            <a:gd name="adj3" fmla="val 339"/>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F61FDAF-D244-40C4-B9E7-46097ECCA727}">
      <dsp:nvSpPr>
        <dsp:cNvPr id="0" name=""/>
        <dsp:cNvSpPr/>
      </dsp:nvSpPr>
      <dsp:spPr>
        <a:xfrm>
          <a:off x="446489" y="295806"/>
          <a:ext cx="9840909" cy="591992"/>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894" tIns="35560" rIns="35560" bIns="35560" numCol="1" spcCol="1270" anchor="ctr" anchorCtr="0">
          <a:noAutofit/>
        </a:bodyPr>
        <a:lstStyle/>
        <a:p>
          <a:pPr marL="0" lvl="0" indent="0" algn="l" defTabSz="622300">
            <a:lnSpc>
              <a:spcPct val="90000"/>
            </a:lnSpc>
            <a:spcBef>
              <a:spcPct val="0"/>
            </a:spcBef>
            <a:spcAft>
              <a:spcPct val="35000"/>
            </a:spcAft>
            <a:buNone/>
          </a:pPr>
          <a:r>
            <a:rPr lang="es-MX" sz="1400" kern="1200">
              <a:latin typeface="Arial" panose="020B0604020202020204" pitchFamily="34" charset="0"/>
              <a:cs typeface="Arial" panose="020B0604020202020204" pitchFamily="34" charset="0"/>
            </a:rPr>
            <a:t>Donaciones recibidas u otras liberalidades que no consten en escritura pública o en otro documento fehaciente.</a:t>
          </a:r>
          <a:endParaRPr lang="es-MX" sz="1400" b="1" kern="1200" dirty="0">
            <a:latin typeface="Arial" panose="020B0604020202020204" pitchFamily="34" charset="0"/>
            <a:cs typeface="Arial" panose="020B0604020202020204" pitchFamily="34" charset="0"/>
          </a:endParaRPr>
        </a:p>
      </dsp:txBody>
      <dsp:txXfrm>
        <a:off x="446489" y="295806"/>
        <a:ext cx="9840909" cy="591992"/>
      </dsp:txXfrm>
    </dsp:sp>
    <dsp:sp modelId="{4D36F969-B8BC-439D-9FC7-988E1DAE7FA7}">
      <dsp:nvSpPr>
        <dsp:cNvPr id="0" name=""/>
        <dsp:cNvSpPr/>
      </dsp:nvSpPr>
      <dsp:spPr>
        <a:xfrm>
          <a:off x="76494" y="221807"/>
          <a:ext cx="739990" cy="739990"/>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83EEA14-1B30-4E4F-BFB2-2AB6BC8900C7}">
      <dsp:nvSpPr>
        <dsp:cNvPr id="0" name=""/>
        <dsp:cNvSpPr/>
      </dsp:nvSpPr>
      <dsp:spPr>
        <a:xfrm>
          <a:off x="870694" y="1183511"/>
          <a:ext cx="9416704" cy="591992"/>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894" tIns="35560" rIns="35560" bIns="35560" numCol="1" spcCol="1270" anchor="ctr" anchorCtr="0">
          <a:noAutofit/>
        </a:bodyPr>
        <a:lstStyle/>
        <a:p>
          <a:pPr marL="0" lvl="0" indent="0" algn="l" defTabSz="622300">
            <a:lnSpc>
              <a:spcPct val="90000"/>
            </a:lnSpc>
            <a:spcBef>
              <a:spcPct val="0"/>
            </a:spcBef>
            <a:spcAft>
              <a:spcPct val="35000"/>
            </a:spcAft>
            <a:buNone/>
          </a:pPr>
          <a:r>
            <a:rPr lang="es-MX" sz="1400" kern="1200">
              <a:latin typeface="Arial" panose="020B0604020202020204" pitchFamily="34" charset="0"/>
              <a:cs typeface="Arial" panose="020B0604020202020204" pitchFamily="34" charset="0"/>
            </a:rPr>
            <a:t>Utilidades derivadas de actividades ilícitas.</a:t>
          </a:r>
          <a:endParaRPr lang="es-MX" sz="1400" kern="1200" dirty="0">
            <a:latin typeface="Arial" panose="020B0604020202020204" pitchFamily="34" charset="0"/>
            <a:cs typeface="Arial" panose="020B0604020202020204" pitchFamily="34" charset="0"/>
          </a:endParaRPr>
        </a:p>
      </dsp:txBody>
      <dsp:txXfrm>
        <a:off x="870694" y="1183511"/>
        <a:ext cx="9416704" cy="591992"/>
      </dsp:txXfrm>
    </dsp:sp>
    <dsp:sp modelId="{54B1CE7C-28CE-4354-97D2-78B0779F7406}">
      <dsp:nvSpPr>
        <dsp:cNvPr id="0" name=""/>
        <dsp:cNvSpPr/>
      </dsp:nvSpPr>
      <dsp:spPr>
        <a:xfrm>
          <a:off x="500698" y="1109512"/>
          <a:ext cx="739990" cy="739990"/>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C0F7104-9820-4927-9FDC-81766F775DAD}">
      <dsp:nvSpPr>
        <dsp:cNvPr id="0" name=""/>
        <dsp:cNvSpPr/>
      </dsp:nvSpPr>
      <dsp:spPr>
        <a:xfrm>
          <a:off x="1000890" y="2071216"/>
          <a:ext cx="9286507" cy="591992"/>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894" tIns="35560" rIns="35560" bIns="35560" numCol="1" spcCol="1270" anchor="ctr" anchorCtr="0">
          <a:noAutofit/>
        </a:bodyPr>
        <a:lstStyle/>
        <a:p>
          <a:pPr marL="0" lvl="0" indent="0" algn="l" defTabSz="622300">
            <a:lnSpc>
              <a:spcPct val="90000"/>
            </a:lnSpc>
            <a:spcBef>
              <a:spcPct val="0"/>
            </a:spcBef>
            <a:spcAft>
              <a:spcPct val="35000"/>
            </a:spcAft>
            <a:buNone/>
          </a:pPr>
          <a:r>
            <a:rPr lang="es-MX" sz="1400" kern="1200">
              <a:latin typeface="Arial" panose="020B0604020202020204" pitchFamily="34" charset="0"/>
              <a:cs typeface="Arial" panose="020B0604020202020204" pitchFamily="34" charset="0"/>
            </a:rPr>
            <a:t>Ingreso al país de moneda extranjera cuyo origen no esté sustentado.</a:t>
          </a:r>
          <a:endParaRPr lang="es-MX" sz="1400" kern="1200" dirty="0">
            <a:latin typeface="Arial" panose="020B0604020202020204" pitchFamily="34" charset="0"/>
            <a:cs typeface="Arial" panose="020B0604020202020204" pitchFamily="34" charset="0"/>
          </a:endParaRPr>
        </a:p>
      </dsp:txBody>
      <dsp:txXfrm>
        <a:off x="1000890" y="2071216"/>
        <a:ext cx="9286507" cy="591992"/>
      </dsp:txXfrm>
    </dsp:sp>
    <dsp:sp modelId="{74D3339D-CB3F-4D68-82A1-23F27EE3DA56}">
      <dsp:nvSpPr>
        <dsp:cNvPr id="0" name=""/>
        <dsp:cNvSpPr/>
      </dsp:nvSpPr>
      <dsp:spPr>
        <a:xfrm>
          <a:off x="630895" y="1997217"/>
          <a:ext cx="739990" cy="739990"/>
        </a:xfrm>
        <a:prstGeom prst="ellipse">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8C79626-499F-40CF-8ED2-D4F03D9CA3B7}">
      <dsp:nvSpPr>
        <dsp:cNvPr id="0" name=""/>
        <dsp:cNvSpPr/>
      </dsp:nvSpPr>
      <dsp:spPr>
        <a:xfrm>
          <a:off x="870694" y="2931929"/>
          <a:ext cx="9416704" cy="645976"/>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894" tIns="35560" rIns="35560" bIns="35560" numCol="1" spcCol="1270" anchor="ctr" anchorCtr="0">
          <a:noAutofit/>
        </a:bodyPr>
        <a:lstStyle/>
        <a:p>
          <a:pPr marL="0" lvl="0" indent="0" algn="l" defTabSz="622300">
            <a:lnSpc>
              <a:spcPct val="90000"/>
            </a:lnSpc>
            <a:spcBef>
              <a:spcPct val="0"/>
            </a:spcBef>
            <a:spcAft>
              <a:spcPct val="35000"/>
            </a:spcAft>
            <a:buNone/>
          </a:pPr>
          <a:r>
            <a:rPr lang="es-MX" sz="1400" kern="1200">
              <a:latin typeface="Arial" panose="020B0604020202020204" pitchFamily="34" charset="0"/>
              <a:cs typeface="Arial" panose="020B0604020202020204" pitchFamily="34" charset="0"/>
            </a:rPr>
            <a:t>Ingresos percibidos que estuvieran a disposición del deudor tributario pero que no los hubiera dispuesto ni cobrado, así como los saldos disponibles en cuentas de entidades financieras nacionales o extranjeras no retirados.</a:t>
          </a:r>
          <a:endParaRPr lang="es-MX" sz="1400" kern="1200" dirty="0">
            <a:latin typeface="Arial" panose="020B0604020202020204" pitchFamily="34" charset="0"/>
            <a:cs typeface="Arial" panose="020B0604020202020204" pitchFamily="34" charset="0"/>
          </a:endParaRPr>
        </a:p>
      </dsp:txBody>
      <dsp:txXfrm>
        <a:off x="870694" y="2931929"/>
        <a:ext cx="9416704" cy="645976"/>
      </dsp:txXfrm>
    </dsp:sp>
    <dsp:sp modelId="{6F3E623C-02E6-499E-9C45-9CB9AC0D1661}">
      <dsp:nvSpPr>
        <dsp:cNvPr id="0" name=""/>
        <dsp:cNvSpPr/>
      </dsp:nvSpPr>
      <dsp:spPr>
        <a:xfrm>
          <a:off x="500698" y="2884922"/>
          <a:ext cx="739990" cy="739990"/>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155493D-32EE-4DF5-93C9-B47A566ABD24}">
      <dsp:nvSpPr>
        <dsp:cNvPr id="0" name=""/>
        <dsp:cNvSpPr/>
      </dsp:nvSpPr>
      <dsp:spPr>
        <a:xfrm>
          <a:off x="446489" y="3846626"/>
          <a:ext cx="9840909" cy="591992"/>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894" tIns="35560" rIns="35560" bIns="35560" numCol="1" spcCol="1270" anchor="ctr" anchorCtr="0">
          <a:noAutofit/>
        </a:bodyPr>
        <a:lstStyle/>
        <a:p>
          <a:pPr marL="0" lvl="0" indent="0" algn="l" defTabSz="622300">
            <a:lnSpc>
              <a:spcPct val="90000"/>
            </a:lnSpc>
            <a:spcBef>
              <a:spcPct val="0"/>
            </a:spcBef>
            <a:spcAft>
              <a:spcPct val="35000"/>
            </a:spcAft>
            <a:buNone/>
          </a:pPr>
          <a:r>
            <a:rPr lang="es-MX" sz="1400" kern="1200">
              <a:latin typeface="Arial" panose="020B0604020202020204" pitchFamily="34" charset="0"/>
              <a:cs typeface="Arial" panose="020B0604020202020204" pitchFamily="34" charset="0"/>
            </a:rPr>
            <a:t>Otros ingresos, entre ellos, los provenientes de préstamos que no reúnan las condiciones que señale el reglamento.</a:t>
          </a:r>
          <a:endParaRPr lang="es-PE" sz="1400" kern="1200" dirty="0">
            <a:latin typeface="Arial" panose="020B0604020202020204" pitchFamily="34" charset="0"/>
            <a:cs typeface="Arial" panose="020B0604020202020204" pitchFamily="34" charset="0"/>
          </a:endParaRPr>
        </a:p>
      </dsp:txBody>
      <dsp:txXfrm>
        <a:off x="446489" y="3846626"/>
        <a:ext cx="9840909" cy="591992"/>
      </dsp:txXfrm>
    </dsp:sp>
    <dsp:sp modelId="{A283CB1D-4E0C-4A41-936C-F0669B12AE8E}">
      <dsp:nvSpPr>
        <dsp:cNvPr id="0" name=""/>
        <dsp:cNvSpPr/>
      </dsp:nvSpPr>
      <dsp:spPr>
        <a:xfrm>
          <a:off x="76494" y="3772627"/>
          <a:ext cx="739990" cy="739990"/>
        </a:xfrm>
        <a:prstGeom prst="ellipse">
          <a:avLst/>
        </a:prstGeom>
        <a:solidFill>
          <a:schemeClr val="lt1">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7BC791-E8C7-4782-9C42-D0A57CB26D34}">
      <dsp:nvSpPr>
        <dsp:cNvPr id="0" name=""/>
        <dsp:cNvSpPr/>
      </dsp:nvSpPr>
      <dsp:spPr>
        <a:xfrm>
          <a:off x="1128677" y="297528"/>
          <a:ext cx="7922364" cy="183413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42323" tIns="53340" rIns="53340" bIns="53340" numCol="1" spcCol="1270" anchor="ctr" anchorCtr="0">
          <a:noAutofit/>
        </a:bodyPr>
        <a:lstStyle/>
        <a:p>
          <a:pPr marL="0" lvl="0" indent="0" algn="l" defTabSz="622300">
            <a:lnSpc>
              <a:spcPct val="90000"/>
            </a:lnSpc>
            <a:spcBef>
              <a:spcPct val="0"/>
            </a:spcBef>
            <a:spcAft>
              <a:spcPct val="35000"/>
            </a:spcAft>
            <a:buNone/>
          </a:pPr>
          <a:r>
            <a:rPr lang="es-PE" sz="1400" kern="1200" dirty="0">
              <a:solidFill>
                <a:srgbClr val="0070C0"/>
              </a:solidFill>
              <a:latin typeface="Arial" panose="020B0604020202020204" pitchFamily="34" charset="0"/>
              <a:cs typeface="Arial" panose="020B0604020202020204" pitchFamily="34" charset="0"/>
            </a:rPr>
            <a:t>Para determinar las rentas o cualquier ingreso que justifiquen los incrementos patrimoniales, la SUNAT podrá requerir al deudor tributario que sustente el destino de dichas rentas o ingresos</a:t>
          </a:r>
          <a:endParaRPr lang="es-PE" sz="1400" kern="1200" dirty="0">
            <a:solidFill>
              <a:srgbClr val="0070C0"/>
            </a:solidFill>
          </a:endParaRPr>
        </a:p>
      </dsp:txBody>
      <dsp:txXfrm>
        <a:off x="1128677" y="297528"/>
        <a:ext cx="7922364" cy="1834138"/>
      </dsp:txXfrm>
    </dsp:sp>
    <dsp:sp modelId="{E7C66CCB-C39F-4B0A-ACAE-45F4A67DAA8C}">
      <dsp:nvSpPr>
        <dsp:cNvPr id="0" name=""/>
        <dsp:cNvSpPr/>
      </dsp:nvSpPr>
      <dsp:spPr>
        <a:xfrm>
          <a:off x="952898" y="32597"/>
          <a:ext cx="1283897" cy="1925845"/>
        </a:xfrm>
        <a:prstGeom prst="rect">
          <a:avLst/>
        </a:prstGeom>
        <a:blipFill>
          <a:blip xmlns:r="http://schemas.openxmlformats.org/officeDocument/2006/relationships" r:embed="rId1"/>
          <a:srcRect/>
          <a:stretch>
            <a:fillRect l="-143000" r="-14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B19A821-9E9D-4AE3-99FB-7FA9924E4A42}">
      <dsp:nvSpPr>
        <dsp:cNvPr id="0" name=""/>
        <dsp:cNvSpPr/>
      </dsp:nvSpPr>
      <dsp:spPr>
        <a:xfrm>
          <a:off x="1128677" y="2606505"/>
          <a:ext cx="7922364" cy="183413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42323" tIns="53340" rIns="53340" bIns="53340" numCol="1" spcCol="1270" anchor="ctr" anchorCtr="0">
          <a:noAutofit/>
        </a:bodyPr>
        <a:lstStyle/>
        <a:p>
          <a:pPr marL="0" lvl="0" indent="0" algn="l" defTabSz="622300">
            <a:lnSpc>
              <a:spcPct val="90000"/>
            </a:lnSpc>
            <a:spcBef>
              <a:spcPct val="0"/>
            </a:spcBef>
            <a:spcAft>
              <a:spcPct val="35000"/>
            </a:spcAft>
            <a:buNone/>
          </a:pPr>
          <a:r>
            <a:rPr lang="es-PE" sz="1400" kern="1200">
              <a:solidFill>
                <a:srgbClr val="0070C0"/>
              </a:solidFill>
              <a:latin typeface="Arial" panose="020B0604020202020204" pitchFamily="34" charset="0"/>
              <a:cs typeface="Arial" panose="020B0604020202020204" pitchFamily="34" charset="0"/>
            </a:rPr>
            <a:t>No se considerarán los depósitos en cuentas de entidades del sistema financiero nacional o del extranjero que correspondan a operaciones entre terceros, </a:t>
          </a:r>
          <a:r>
            <a:rPr lang="es-PE" sz="1400" b="1" kern="1200">
              <a:solidFill>
                <a:srgbClr val="0070C0"/>
              </a:solidFill>
              <a:latin typeface="Arial" panose="020B0604020202020204" pitchFamily="34" charset="0"/>
              <a:cs typeface="Arial" panose="020B0604020202020204" pitchFamily="34" charset="0"/>
            </a:rPr>
            <a:t>siempre que la procedencia de tales depósitos estén debidamente sustentados y la información vinculada a estos se declare a la SUNAT</a:t>
          </a:r>
          <a:r>
            <a:rPr lang="es-PE" sz="1400" kern="1200">
              <a:solidFill>
                <a:srgbClr val="0070C0"/>
              </a:solidFill>
              <a:latin typeface="Arial" panose="020B0604020202020204" pitchFamily="34" charset="0"/>
              <a:cs typeface="Arial" panose="020B0604020202020204" pitchFamily="34" charset="0"/>
            </a:rPr>
            <a:t>, en la forma, plazo y condiciones, entre ellas, el monto mínimo a partir del cual se presentará dicha declaración, que se establezcan mediante RS. </a:t>
          </a:r>
          <a:endParaRPr lang="es-PE" sz="1400" kern="1200" dirty="0">
            <a:solidFill>
              <a:srgbClr val="0070C0"/>
            </a:solidFill>
            <a:latin typeface="Arial" panose="020B0604020202020204" pitchFamily="34" charset="0"/>
            <a:cs typeface="Arial" panose="020B0604020202020204" pitchFamily="34" charset="0"/>
          </a:endParaRPr>
        </a:p>
      </dsp:txBody>
      <dsp:txXfrm>
        <a:off x="1128677" y="2606505"/>
        <a:ext cx="7922364" cy="1834138"/>
      </dsp:txXfrm>
    </dsp:sp>
    <dsp:sp modelId="{7A7C2119-8E1B-4C11-8262-98E1252181D5}">
      <dsp:nvSpPr>
        <dsp:cNvPr id="0" name=""/>
        <dsp:cNvSpPr/>
      </dsp:nvSpPr>
      <dsp:spPr>
        <a:xfrm>
          <a:off x="952898" y="2341573"/>
          <a:ext cx="1283897" cy="1925845"/>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B2A486-FECD-4ACC-B2FE-0323C3DA6415}">
      <dsp:nvSpPr>
        <dsp:cNvPr id="0" name=""/>
        <dsp:cNvSpPr/>
      </dsp:nvSpPr>
      <dsp:spPr>
        <a:xfrm>
          <a:off x="616320" y="37543"/>
          <a:ext cx="8810186" cy="2037762"/>
        </a:xfrm>
        <a:prstGeom prst="rect">
          <a:avLst/>
        </a:prstGeom>
        <a:solidFill>
          <a:schemeClr val="lt1">
            <a:alpha val="40000"/>
            <a:hueOff val="0"/>
            <a:satOff val="0"/>
            <a:lumOff val="0"/>
            <a:alphaOff val="0"/>
          </a:schemeClr>
        </a:solidFill>
        <a:ln w="6350" cap="flat" cmpd="sng" algn="ctr">
          <a:solidFill>
            <a:schemeClr val="accent5">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088109" tIns="45720" rIns="45720" bIns="45720" numCol="1" spcCol="1270" anchor="ctr" anchorCtr="0">
          <a:noAutofit/>
        </a:bodyPr>
        <a:lstStyle/>
        <a:p>
          <a:pPr marL="0" lvl="0" indent="0" algn="l" defTabSz="533400">
            <a:lnSpc>
              <a:spcPct val="90000"/>
            </a:lnSpc>
            <a:spcBef>
              <a:spcPct val="0"/>
            </a:spcBef>
            <a:spcAft>
              <a:spcPct val="35000"/>
            </a:spcAft>
            <a:buNone/>
          </a:pPr>
          <a:r>
            <a:rPr lang="es-PE" sz="1200" b="1" kern="1200" dirty="0">
              <a:solidFill>
                <a:srgbClr val="0070C0"/>
              </a:solidFill>
              <a:latin typeface="Arial" panose="020B0604020202020204" pitchFamily="34" charset="0"/>
              <a:cs typeface="Arial" panose="020B0604020202020204" pitchFamily="34" charset="0"/>
            </a:rPr>
            <a:t>Método de Adquisiciones y Desembolsos:</a:t>
          </a:r>
          <a:br>
            <a:rPr lang="es-PE" sz="1200" kern="1200" dirty="0">
              <a:solidFill>
                <a:srgbClr val="0070C0"/>
              </a:solidFill>
              <a:latin typeface="Arial" panose="020B0604020202020204" pitchFamily="34" charset="0"/>
              <a:cs typeface="Arial" panose="020B0604020202020204" pitchFamily="34" charset="0"/>
            </a:rPr>
          </a:br>
          <a:br>
            <a:rPr lang="es-PE" sz="1200" kern="1200" dirty="0">
              <a:solidFill>
                <a:srgbClr val="0070C0"/>
              </a:solidFill>
              <a:latin typeface="Arial" panose="020B0604020202020204" pitchFamily="34" charset="0"/>
              <a:cs typeface="Arial" panose="020B0604020202020204" pitchFamily="34" charset="0"/>
            </a:rPr>
          </a:br>
          <a:r>
            <a:rPr lang="es-PE" sz="1200" kern="1200" dirty="0">
              <a:solidFill>
                <a:srgbClr val="0070C0"/>
              </a:solidFill>
              <a:latin typeface="Arial" panose="020B0604020202020204" pitchFamily="34" charset="0"/>
              <a:cs typeface="Arial" panose="020B0604020202020204" pitchFamily="34" charset="0"/>
            </a:rPr>
            <a:t>Consiste en sumar las adquisiciones de bienes, a título oneroso o gratuito, los depósitos en las cuentas de entidades del sistema financiero, </a:t>
          </a:r>
          <a:r>
            <a:rPr lang="es-ES" sz="1200" kern="1200" dirty="0">
              <a:solidFill>
                <a:srgbClr val="0070C0"/>
              </a:solidFill>
              <a:latin typeface="Arial" panose="020B0604020202020204" pitchFamily="34" charset="0"/>
              <a:cs typeface="Arial" panose="020B0604020202020204" pitchFamily="34" charset="0"/>
            </a:rPr>
            <a:t>excepto aquellos que correspondan a operaciones entre terceros que cumplan con los requisitos previstos en el cuarto párrafo del artículo 92 de la Ley, los gastos y, en general, todos los desembolsos efectuados durante el ejercicio. Asimismo, s</a:t>
          </a:r>
          <a:r>
            <a:rPr lang="es-PE" sz="1200" kern="1200" dirty="0">
              <a:solidFill>
                <a:srgbClr val="0070C0"/>
              </a:solidFill>
              <a:latin typeface="Arial" panose="020B0604020202020204" pitchFamily="34" charset="0"/>
              <a:cs typeface="Arial" panose="020B0604020202020204" pitchFamily="34" charset="0"/>
            </a:rPr>
            <a:t>e deducirán las adquisiciones y los depósitos provenientes de préstamos que cumplan los requisitos a que se refiere el Artículo 60°-A. </a:t>
          </a:r>
        </a:p>
        <a:p>
          <a:pPr marL="0" lvl="0" indent="0" algn="l" defTabSz="533400">
            <a:lnSpc>
              <a:spcPct val="90000"/>
            </a:lnSpc>
            <a:spcBef>
              <a:spcPct val="0"/>
            </a:spcBef>
            <a:spcAft>
              <a:spcPct val="35000"/>
            </a:spcAft>
            <a:buNone/>
          </a:pPr>
          <a:r>
            <a:rPr lang="es-PE" sz="1200" kern="1200" dirty="0">
              <a:solidFill>
                <a:srgbClr val="0070C0"/>
              </a:solidFill>
              <a:latin typeface="Arial" panose="020B0604020202020204" pitchFamily="34" charset="0"/>
              <a:cs typeface="Arial" panose="020B0604020202020204" pitchFamily="34" charset="0"/>
            </a:rPr>
            <a:t>Como desembolsos se computarán, incluso, las disposiciones de dinero para pagos de consumos realizados a través de tarjetas de crédito, cuotas de préstamos, pago de tributos, entre otros. No se computarán los desembolsos realizados para la adquisición de bienes considerados en el primer párrafo de este numeral.</a:t>
          </a:r>
          <a:endParaRPr lang="en-US" sz="1200" kern="1200" dirty="0">
            <a:solidFill>
              <a:srgbClr val="0070C0"/>
            </a:solidFill>
            <a:latin typeface="Arial" panose="020B0604020202020204" pitchFamily="34" charset="0"/>
            <a:cs typeface="Arial" panose="020B0604020202020204" pitchFamily="34" charset="0"/>
          </a:endParaRPr>
        </a:p>
      </dsp:txBody>
      <dsp:txXfrm>
        <a:off x="616320" y="37543"/>
        <a:ext cx="8810186" cy="2037762"/>
      </dsp:txXfrm>
    </dsp:sp>
    <dsp:sp modelId="{3099B6E1-243C-43D3-90B7-1F5FD80EABE3}">
      <dsp:nvSpPr>
        <dsp:cNvPr id="0" name=""/>
        <dsp:cNvSpPr/>
      </dsp:nvSpPr>
      <dsp:spPr>
        <a:xfrm>
          <a:off x="89248" y="49893"/>
          <a:ext cx="1124522" cy="1686783"/>
        </a:xfrm>
        <a:prstGeom prst="rect">
          <a:avLst/>
        </a:prstGeom>
        <a:solidFill>
          <a:schemeClr val="accent5">
            <a:tint val="50000"/>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997D6F5-D848-4DE5-9283-C59584BAE1A2}">
      <dsp:nvSpPr>
        <dsp:cNvPr id="0" name=""/>
        <dsp:cNvSpPr/>
      </dsp:nvSpPr>
      <dsp:spPr>
        <a:xfrm>
          <a:off x="616320" y="2491200"/>
          <a:ext cx="8810186" cy="1606460"/>
        </a:xfrm>
        <a:prstGeom prst="rect">
          <a:avLst/>
        </a:prstGeom>
        <a:solidFill>
          <a:schemeClr val="lt1">
            <a:alpha val="40000"/>
            <a:hueOff val="0"/>
            <a:satOff val="0"/>
            <a:lumOff val="0"/>
            <a:alphaOff val="0"/>
          </a:schemeClr>
        </a:solidFill>
        <a:ln w="6350" cap="flat" cmpd="sng" algn="ctr">
          <a:solidFill>
            <a:schemeClr val="accent5">
              <a:alpha val="90000"/>
              <a:hueOff val="0"/>
              <a:satOff val="0"/>
              <a:lumOff val="0"/>
              <a:alphaOff val="-4000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088109" tIns="45720" rIns="45720" bIns="45720" numCol="1" spcCol="1270" anchor="ctr" anchorCtr="0">
          <a:noAutofit/>
        </a:bodyPr>
        <a:lstStyle/>
        <a:p>
          <a:pPr marL="0" lvl="0" indent="0" algn="l" defTabSz="533400">
            <a:lnSpc>
              <a:spcPct val="90000"/>
            </a:lnSpc>
            <a:spcBef>
              <a:spcPct val="0"/>
            </a:spcBef>
            <a:spcAft>
              <a:spcPct val="35000"/>
            </a:spcAft>
            <a:buNone/>
          </a:pPr>
          <a:r>
            <a:rPr lang="es-ES_tradnl" sz="1200" b="1" kern="1200" dirty="0" err="1">
              <a:solidFill>
                <a:srgbClr val="0070C0"/>
              </a:solidFill>
              <a:latin typeface="Arial" panose="020B0604020202020204" pitchFamily="34" charset="0"/>
              <a:cs typeface="Arial" panose="020B0604020202020204" pitchFamily="34" charset="0"/>
            </a:rPr>
            <a:t>Mé</a:t>
          </a:r>
          <a:r>
            <a:rPr lang="es-PE" sz="1200" b="1" kern="1200" dirty="0">
              <a:solidFill>
                <a:srgbClr val="0070C0"/>
              </a:solidFill>
              <a:latin typeface="Arial" panose="020B0604020202020204" pitchFamily="34" charset="0"/>
              <a:cs typeface="Arial" panose="020B0604020202020204" pitchFamily="34" charset="0"/>
            </a:rPr>
            <a:t>todo del Balance más Consumo:</a:t>
          </a:r>
          <a:br>
            <a:rPr lang="es-PE" sz="1200" kern="1200" dirty="0">
              <a:solidFill>
                <a:srgbClr val="0070C0"/>
              </a:solidFill>
              <a:latin typeface="Arial" panose="020B0604020202020204" pitchFamily="34" charset="0"/>
              <a:cs typeface="Arial" panose="020B0604020202020204" pitchFamily="34" charset="0"/>
            </a:rPr>
          </a:br>
          <a:br>
            <a:rPr lang="es-PE" sz="1200" kern="1200" dirty="0">
              <a:solidFill>
                <a:srgbClr val="0070C0"/>
              </a:solidFill>
              <a:latin typeface="Arial" panose="020B0604020202020204" pitchFamily="34" charset="0"/>
              <a:cs typeface="Arial" panose="020B0604020202020204" pitchFamily="34" charset="0"/>
            </a:rPr>
          </a:br>
          <a:r>
            <a:rPr lang="es-PE" sz="1200" kern="1200" dirty="0">
              <a:solidFill>
                <a:srgbClr val="0070C0"/>
              </a:solidFill>
              <a:latin typeface="Arial" panose="020B0604020202020204" pitchFamily="34" charset="0"/>
              <a:cs typeface="Arial" panose="020B0604020202020204" pitchFamily="34" charset="0"/>
            </a:rPr>
            <a:t>Consiste en adicionar a las variaciones patrimoniales del ejercicio, los consumos.</a:t>
          </a:r>
          <a:br>
            <a:rPr lang="es-PE" sz="1200" kern="1200" dirty="0">
              <a:solidFill>
                <a:srgbClr val="0070C0"/>
              </a:solidFill>
              <a:latin typeface="Arial" panose="020B0604020202020204" pitchFamily="34" charset="0"/>
              <a:cs typeface="Arial" panose="020B0604020202020204" pitchFamily="34" charset="0"/>
            </a:rPr>
          </a:br>
          <a:br>
            <a:rPr lang="es-PE" sz="1200" kern="1200" dirty="0">
              <a:solidFill>
                <a:srgbClr val="0070C0"/>
              </a:solidFill>
              <a:latin typeface="Arial" panose="020B0604020202020204" pitchFamily="34" charset="0"/>
              <a:cs typeface="Arial" panose="020B0604020202020204" pitchFamily="34" charset="0"/>
            </a:rPr>
          </a:br>
          <a:endParaRPr lang="en-US" sz="1200" kern="1200" dirty="0">
            <a:solidFill>
              <a:srgbClr val="0070C0"/>
            </a:solidFill>
            <a:latin typeface="Arial" panose="020B0604020202020204" pitchFamily="34" charset="0"/>
            <a:cs typeface="Arial" panose="020B0604020202020204" pitchFamily="34" charset="0"/>
          </a:endParaRPr>
        </a:p>
      </dsp:txBody>
      <dsp:txXfrm>
        <a:off x="616320" y="2491200"/>
        <a:ext cx="8810186" cy="1606460"/>
      </dsp:txXfrm>
    </dsp:sp>
    <dsp:sp modelId="{CC20F1B7-0BB5-4455-8F24-084339F9A574}">
      <dsp:nvSpPr>
        <dsp:cNvPr id="0" name=""/>
        <dsp:cNvSpPr/>
      </dsp:nvSpPr>
      <dsp:spPr>
        <a:xfrm>
          <a:off x="73527" y="2200591"/>
          <a:ext cx="1124522" cy="1686783"/>
        </a:xfrm>
        <a:prstGeom prst="rect">
          <a:avLst/>
        </a:prstGeom>
        <a:solidFill>
          <a:schemeClr val="accent5">
            <a:tint val="50000"/>
            <a:alpha val="90000"/>
            <a:hueOff val="72337"/>
            <a:satOff val="-2780"/>
            <a:lumOff val="977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Imagen 6" descr="Imagen que contiene computer, hombre, sostener, computadora&#10;&#10;Descripción generada automáticamente">
            <a:extLst>
              <a:ext uri="{FF2B5EF4-FFF2-40B4-BE49-F238E27FC236}">
                <a16:creationId xmlns:a16="http://schemas.microsoft.com/office/drawing/2014/main" id="{5306E799-9F9C-42A0-B36E-68F009AE861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558589" y="0"/>
            <a:ext cx="6633411" cy="6858000"/>
          </a:xfrm>
          <a:prstGeom prst="rect">
            <a:avLst/>
          </a:prstGeom>
        </p:spPr>
      </p:pic>
      <p:sp>
        <p:nvSpPr>
          <p:cNvPr id="8" name="Rectángulo 3">
            <a:extLst>
              <a:ext uri="{FF2B5EF4-FFF2-40B4-BE49-F238E27FC236}">
                <a16:creationId xmlns:a16="http://schemas.microsoft.com/office/drawing/2014/main" id="{B7C692C7-E025-4A56-B535-46537478EFCB}"/>
              </a:ext>
            </a:extLst>
          </p:cNvPr>
          <p:cNvSpPr/>
          <p:nvPr/>
        </p:nvSpPr>
        <p:spPr>
          <a:xfrm>
            <a:off x="0" y="0"/>
            <a:ext cx="8813132" cy="6858000"/>
          </a:xfrm>
          <a:custGeom>
            <a:avLst/>
            <a:gdLst>
              <a:gd name="connsiteX0" fmla="*/ 0 w 7032458"/>
              <a:gd name="connsiteY0" fmla="*/ 0 h 6858000"/>
              <a:gd name="connsiteX1" fmla="*/ 7032458 w 7032458"/>
              <a:gd name="connsiteY1" fmla="*/ 0 h 6858000"/>
              <a:gd name="connsiteX2" fmla="*/ 7032458 w 7032458"/>
              <a:gd name="connsiteY2" fmla="*/ 6858000 h 6858000"/>
              <a:gd name="connsiteX3" fmla="*/ 0 w 7032458"/>
              <a:gd name="connsiteY3" fmla="*/ 6858000 h 6858000"/>
              <a:gd name="connsiteX4" fmla="*/ 0 w 7032458"/>
              <a:gd name="connsiteY4" fmla="*/ 0 h 6858000"/>
              <a:gd name="connsiteX0" fmla="*/ 0 w 7032458"/>
              <a:gd name="connsiteY0" fmla="*/ 0 h 6858000"/>
              <a:gd name="connsiteX1" fmla="*/ 4445668 w 7032458"/>
              <a:gd name="connsiteY1" fmla="*/ 0 h 6858000"/>
              <a:gd name="connsiteX2" fmla="*/ 7032458 w 7032458"/>
              <a:gd name="connsiteY2" fmla="*/ 6858000 h 6858000"/>
              <a:gd name="connsiteX3" fmla="*/ 0 w 7032458"/>
              <a:gd name="connsiteY3" fmla="*/ 6858000 h 6858000"/>
              <a:gd name="connsiteX4" fmla="*/ 0 w 7032458"/>
              <a:gd name="connsiteY4" fmla="*/ 0 h 6858000"/>
              <a:gd name="connsiteX0" fmla="*/ 0 w 7032458"/>
              <a:gd name="connsiteY0" fmla="*/ 0 h 6858000"/>
              <a:gd name="connsiteX1" fmla="*/ 4445668 w 7032458"/>
              <a:gd name="connsiteY1" fmla="*/ 0 h 6858000"/>
              <a:gd name="connsiteX2" fmla="*/ 7032458 w 7032458"/>
              <a:gd name="connsiteY2" fmla="*/ 6858000 h 6858000"/>
              <a:gd name="connsiteX3" fmla="*/ 0 w 7032458"/>
              <a:gd name="connsiteY3" fmla="*/ 6858000 h 6858000"/>
              <a:gd name="connsiteX4" fmla="*/ 0 w 7032458"/>
              <a:gd name="connsiteY4" fmla="*/ 0 h 6858000"/>
              <a:gd name="connsiteX0" fmla="*/ 0 w 7032458"/>
              <a:gd name="connsiteY0" fmla="*/ 0 h 6858000"/>
              <a:gd name="connsiteX1" fmla="*/ 4445668 w 7032458"/>
              <a:gd name="connsiteY1" fmla="*/ 0 h 6858000"/>
              <a:gd name="connsiteX2" fmla="*/ 7032458 w 7032458"/>
              <a:gd name="connsiteY2" fmla="*/ 6858000 h 6858000"/>
              <a:gd name="connsiteX3" fmla="*/ 0 w 7032458"/>
              <a:gd name="connsiteY3" fmla="*/ 6858000 h 6858000"/>
              <a:gd name="connsiteX4" fmla="*/ 0 w 703245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2458" h="6858000">
                <a:moveTo>
                  <a:pt x="0" y="0"/>
                </a:moveTo>
                <a:lnTo>
                  <a:pt x="4445668" y="0"/>
                </a:lnTo>
                <a:cubicBezTo>
                  <a:pt x="5747083" y="3471111"/>
                  <a:pt x="6170195" y="4572000"/>
                  <a:pt x="7032458" y="6858000"/>
                </a:cubicBezTo>
                <a:lnTo>
                  <a:pt x="0" y="6858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sp>
        <p:nvSpPr>
          <p:cNvPr id="9" name="Rectángulo 8">
            <a:extLst>
              <a:ext uri="{FF2B5EF4-FFF2-40B4-BE49-F238E27FC236}">
                <a16:creationId xmlns:a16="http://schemas.microsoft.com/office/drawing/2014/main" id="{7D9CF8C8-3DFA-4B9C-A7B6-9C7D1093EDE3}"/>
              </a:ext>
            </a:extLst>
          </p:cNvPr>
          <p:cNvSpPr/>
          <p:nvPr/>
        </p:nvSpPr>
        <p:spPr>
          <a:xfrm>
            <a:off x="0" y="4553953"/>
            <a:ext cx="4535905" cy="776037"/>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PE"/>
          </a:p>
        </p:txBody>
      </p:sp>
      <p:sp>
        <p:nvSpPr>
          <p:cNvPr id="2" name="Título 1">
            <a:extLst>
              <a:ext uri="{FF2B5EF4-FFF2-40B4-BE49-F238E27FC236}">
                <a16:creationId xmlns:a16="http://schemas.microsoft.com/office/drawing/2014/main" id="{F90F1B52-492D-4FA9-A39B-B5CB44C177CE}"/>
              </a:ext>
            </a:extLst>
          </p:cNvPr>
          <p:cNvSpPr>
            <a:spLocks noGrp="1"/>
          </p:cNvSpPr>
          <p:nvPr>
            <p:ph type="ctrTitle"/>
          </p:nvPr>
        </p:nvSpPr>
        <p:spPr>
          <a:xfrm>
            <a:off x="723900" y="2247064"/>
            <a:ext cx="5442284" cy="1867652"/>
          </a:xfrm>
        </p:spPr>
        <p:txBody>
          <a:bodyPr anchor="b">
            <a:noAutofit/>
          </a:bodyPr>
          <a:lstStyle>
            <a:lvl1pPr algn="l">
              <a:defRPr sz="4400">
                <a:solidFill>
                  <a:schemeClr val="bg1"/>
                </a:solidFill>
                <a:latin typeface="Arial" panose="020B0604020202020204" pitchFamily="34" charset="0"/>
                <a:cs typeface="Arial" panose="020B0604020202020204" pitchFamily="34" charset="0"/>
              </a:defRPr>
            </a:lvl1pPr>
          </a:lstStyle>
          <a:p>
            <a:r>
              <a:rPr lang="es-ES"/>
              <a:t>Haga clic para modificar el estilo de título del patrón</a:t>
            </a:r>
            <a:endParaRPr lang="es-PE" dirty="0"/>
          </a:p>
        </p:txBody>
      </p:sp>
      <p:sp>
        <p:nvSpPr>
          <p:cNvPr id="3" name="Subtítulo 2">
            <a:extLst>
              <a:ext uri="{FF2B5EF4-FFF2-40B4-BE49-F238E27FC236}">
                <a16:creationId xmlns:a16="http://schemas.microsoft.com/office/drawing/2014/main" id="{67BADED3-C380-4A96-BBC0-BD7BF01F01C0}"/>
              </a:ext>
            </a:extLst>
          </p:cNvPr>
          <p:cNvSpPr>
            <a:spLocks noGrp="1"/>
          </p:cNvSpPr>
          <p:nvPr>
            <p:ph type="subTitle" idx="1"/>
          </p:nvPr>
        </p:nvSpPr>
        <p:spPr>
          <a:xfrm>
            <a:off x="723900" y="4658477"/>
            <a:ext cx="3104148" cy="587291"/>
          </a:xfrm>
        </p:spPr>
        <p:txBody>
          <a:bodyPr>
            <a:normAutofit/>
          </a:bodyPr>
          <a:lstStyle>
            <a:lvl1pPr marL="0" indent="0" algn="l">
              <a:buNone/>
              <a:defRPr sz="1800">
                <a:solidFill>
                  <a:schemeClr val="tx1">
                    <a:lumMod val="85000"/>
                    <a:lumOff val="15000"/>
                  </a:schemeClr>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PE" dirty="0"/>
          </a:p>
        </p:txBody>
      </p:sp>
      <p:sp>
        <p:nvSpPr>
          <p:cNvPr id="4" name="Marcador de fecha 3">
            <a:extLst>
              <a:ext uri="{FF2B5EF4-FFF2-40B4-BE49-F238E27FC236}">
                <a16:creationId xmlns:a16="http://schemas.microsoft.com/office/drawing/2014/main" id="{307B8643-43D5-4CCF-8B07-AE9D1CD14813}"/>
              </a:ext>
            </a:extLst>
          </p:cNvPr>
          <p:cNvSpPr>
            <a:spLocks noGrp="1"/>
          </p:cNvSpPr>
          <p:nvPr>
            <p:ph type="dt" sz="half" idx="10"/>
          </p:nvPr>
        </p:nvSpPr>
        <p:spPr>
          <a:xfrm>
            <a:off x="723900" y="6280692"/>
            <a:ext cx="1414025" cy="365125"/>
          </a:xfrm>
        </p:spPr>
        <p:txBody>
          <a:bodyPr/>
          <a:lstStyle>
            <a:lvl1pPr>
              <a:defRPr>
                <a:solidFill>
                  <a:schemeClr val="bg1"/>
                </a:solidFill>
                <a:latin typeface="Arial" panose="020B0604020202020204" pitchFamily="34" charset="0"/>
                <a:cs typeface="Arial" panose="020B0604020202020204" pitchFamily="34" charset="0"/>
              </a:defRPr>
            </a:lvl1pPr>
          </a:lstStyle>
          <a:p>
            <a:fld id="{88460481-C175-47F1-8453-08BF993167D7}" type="datetimeFigureOut">
              <a:rPr lang="es-PE" smtClean="0"/>
              <a:t>4/01/2024</a:t>
            </a:fld>
            <a:endParaRPr lang="es-PE"/>
          </a:p>
        </p:txBody>
      </p:sp>
      <p:sp>
        <p:nvSpPr>
          <p:cNvPr id="5" name="Marcador de pie de página 4">
            <a:extLst>
              <a:ext uri="{FF2B5EF4-FFF2-40B4-BE49-F238E27FC236}">
                <a16:creationId xmlns:a16="http://schemas.microsoft.com/office/drawing/2014/main" id="{A41187C9-481D-4249-BBFA-B437C6305A67}"/>
              </a:ext>
            </a:extLst>
          </p:cNvPr>
          <p:cNvSpPr>
            <a:spLocks noGrp="1"/>
          </p:cNvSpPr>
          <p:nvPr>
            <p:ph type="ftr" sz="quarter" idx="11"/>
          </p:nvPr>
        </p:nvSpPr>
        <p:spPr>
          <a:xfrm>
            <a:off x="723900" y="5531644"/>
            <a:ext cx="2121038" cy="365125"/>
          </a:xfrm>
        </p:spPr>
        <p:txBody>
          <a:bodyPr/>
          <a:lstStyle>
            <a:lvl1pPr algn="l">
              <a:defRPr>
                <a:solidFill>
                  <a:schemeClr val="bg1"/>
                </a:solidFill>
                <a:latin typeface="Arial" panose="020B0604020202020204" pitchFamily="34" charset="0"/>
                <a:cs typeface="Arial" panose="020B0604020202020204" pitchFamily="34" charset="0"/>
              </a:defRPr>
            </a:lvl1pPr>
          </a:lstStyle>
          <a:p>
            <a:endParaRPr lang="es-PE"/>
          </a:p>
        </p:txBody>
      </p:sp>
      <p:pic>
        <p:nvPicPr>
          <p:cNvPr id="10" name="Gráfico 9">
            <a:extLst>
              <a:ext uri="{FF2B5EF4-FFF2-40B4-BE49-F238E27FC236}">
                <a16:creationId xmlns:a16="http://schemas.microsoft.com/office/drawing/2014/main" id="{BB0B2976-BC99-47C0-84D9-0543C93C8FA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3900" y="1326356"/>
            <a:ext cx="1528325" cy="403308"/>
          </a:xfrm>
          <a:prstGeom prst="rect">
            <a:avLst/>
          </a:prstGeom>
        </p:spPr>
      </p:pic>
      <p:sp>
        <p:nvSpPr>
          <p:cNvPr id="11" name="Rectángulo 10">
            <a:extLst>
              <a:ext uri="{FF2B5EF4-FFF2-40B4-BE49-F238E27FC236}">
                <a16:creationId xmlns:a16="http://schemas.microsoft.com/office/drawing/2014/main" id="{99D090B3-3237-4AA4-A95A-E5F28942202D}"/>
              </a:ext>
            </a:extLst>
          </p:cNvPr>
          <p:cNvSpPr/>
          <p:nvPr/>
        </p:nvSpPr>
        <p:spPr>
          <a:xfrm>
            <a:off x="7477145" y="2310062"/>
            <a:ext cx="4714854" cy="4559719"/>
          </a:xfrm>
          <a:custGeom>
            <a:avLst/>
            <a:gdLst>
              <a:gd name="connsiteX0" fmla="*/ 0 w 5382126"/>
              <a:gd name="connsiteY0" fmla="*/ 0 h 319086"/>
              <a:gd name="connsiteX1" fmla="*/ 5382126 w 5382126"/>
              <a:gd name="connsiteY1" fmla="*/ 0 h 319086"/>
              <a:gd name="connsiteX2" fmla="*/ 5382126 w 5382126"/>
              <a:gd name="connsiteY2" fmla="*/ 319086 h 319086"/>
              <a:gd name="connsiteX3" fmla="*/ 0 w 5382126"/>
              <a:gd name="connsiteY3" fmla="*/ 319086 h 319086"/>
              <a:gd name="connsiteX4" fmla="*/ 0 w 5382126"/>
              <a:gd name="connsiteY4" fmla="*/ 0 h 319086"/>
              <a:gd name="connsiteX0" fmla="*/ 0 w 5382126"/>
              <a:gd name="connsiteY0" fmla="*/ 3771900 h 4090986"/>
              <a:gd name="connsiteX1" fmla="*/ 5376111 w 5382126"/>
              <a:gd name="connsiteY1" fmla="*/ 0 h 4090986"/>
              <a:gd name="connsiteX2" fmla="*/ 5382126 w 5382126"/>
              <a:gd name="connsiteY2" fmla="*/ 4090986 h 4090986"/>
              <a:gd name="connsiteX3" fmla="*/ 0 w 5382126"/>
              <a:gd name="connsiteY3" fmla="*/ 4090986 h 4090986"/>
              <a:gd name="connsiteX4" fmla="*/ 0 w 5382126"/>
              <a:gd name="connsiteY4" fmla="*/ 3771900 h 4090986"/>
              <a:gd name="connsiteX0" fmla="*/ 0 w 5797215"/>
              <a:gd name="connsiteY0" fmla="*/ 4102768 h 4102768"/>
              <a:gd name="connsiteX1" fmla="*/ 5791200 w 5797215"/>
              <a:gd name="connsiteY1" fmla="*/ 0 h 4102768"/>
              <a:gd name="connsiteX2" fmla="*/ 5797215 w 5797215"/>
              <a:gd name="connsiteY2" fmla="*/ 4090986 h 4102768"/>
              <a:gd name="connsiteX3" fmla="*/ 415089 w 5797215"/>
              <a:gd name="connsiteY3" fmla="*/ 4090986 h 4102768"/>
              <a:gd name="connsiteX4" fmla="*/ 0 w 5797215"/>
              <a:gd name="connsiteY4" fmla="*/ 4102768 h 41027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97215" h="4102768">
                <a:moveTo>
                  <a:pt x="0" y="4102768"/>
                </a:moveTo>
                <a:lnTo>
                  <a:pt x="5791200" y="0"/>
                </a:lnTo>
                <a:lnTo>
                  <a:pt x="5797215" y="4090986"/>
                </a:lnTo>
                <a:lnTo>
                  <a:pt x="415089" y="4090986"/>
                </a:lnTo>
                <a:lnTo>
                  <a:pt x="0" y="4102768"/>
                </a:lnTo>
                <a:close/>
              </a:path>
            </a:pathLst>
          </a:custGeom>
          <a:solidFill>
            <a:srgbClr val="002060">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spTree>
    <p:extLst>
      <p:ext uri="{BB962C8B-B14F-4D97-AF65-F5344CB8AC3E}">
        <p14:creationId xmlns:p14="http://schemas.microsoft.com/office/powerpoint/2010/main" val="3763728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3134C5-F051-4FC4-BFE7-BADD0ACA3976}"/>
              </a:ext>
            </a:extLst>
          </p:cNvPr>
          <p:cNvSpPr>
            <a:spLocks noGrp="1"/>
          </p:cNvSpPr>
          <p:nvPr>
            <p:ph type="title"/>
          </p:nvPr>
        </p:nvSpPr>
        <p:spPr/>
        <p:txBody>
          <a:bodyPr/>
          <a:lstStyle/>
          <a:p>
            <a:r>
              <a:rPr lang="es-ES"/>
              <a:t>Haga clic para modificar el estilo de título del patrón</a:t>
            </a:r>
            <a:endParaRPr lang="es-PE"/>
          </a:p>
        </p:txBody>
      </p:sp>
      <p:sp>
        <p:nvSpPr>
          <p:cNvPr id="3" name="Marcador de texto vertical 2">
            <a:extLst>
              <a:ext uri="{FF2B5EF4-FFF2-40B4-BE49-F238E27FC236}">
                <a16:creationId xmlns:a16="http://schemas.microsoft.com/office/drawing/2014/main" id="{668FC708-3611-4737-9244-63BD4BB0CF01}"/>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Marcador de fecha 3">
            <a:extLst>
              <a:ext uri="{FF2B5EF4-FFF2-40B4-BE49-F238E27FC236}">
                <a16:creationId xmlns:a16="http://schemas.microsoft.com/office/drawing/2014/main" id="{E3EBC15F-3461-4BF1-94F3-97F9C9956DC7}"/>
              </a:ext>
            </a:extLst>
          </p:cNvPr>
          <p:cNvSpPr>
            <a:spLocks noGrp="1"/>
          </p:cNvSpPr>
          <p:nvPr>
            <p:ph type="dt" sz="half" idx="10"/>
          </p:nvPr>
        </p:nvSpPr>
        <p:spPr/>
        <p:txBody>
          <a:bodyPr/>
          <a:lstStyle/>
          <a:p>
            <a:fld id="{025CD8DB-5355-40E7-B50A-EAA17C5E5D81}" type="datetimeFigureOut">
              <a:rPr lang="es-PE" smtClean="0"/>
              <a:t>4/01/2024</a:t>
            </a:fld>
            <a:endParaRPr lang="es-PE"/>
          </a:p>
        </p:txBody>
      </p:sp>
      <p:sp>
        <p:nvSpPr>
          <p:cNvPr id="5" name="Marcador de pie de página 4">
            <a:extLst>
              <a:ext uri="{FF2B5EF4-FFF2-40B4-BE49-F238E27FC236}">
                <a16:creationId xmlns:a16="http://schemas.microsoft.com/office/drawing/2014/main" id="{92F661DA-869D-4DF2-A141-B229AF9F42B8}"/>
              </a:ext>
            </a:extLst>
          </p:cNvPr>
          <p:cNvSpPr>
            <a:spLocks noGrp="1"/>
          </p:cNvSpPr>
          <p:nvPr>
            <p:ph type="ftr" sz="quarter" idx="11"/>
          </p:nvPr>
        </p:nvSpPr>
        <p:spPr/>
        <p:txBody>
          <a:bodyPr/>
          <a:lstStyle/>
          <a:p>
            <a:endParaRPr lang="es-PE"/>
          </a:p>
        </p:txBody>
      </p:sp>
      <p:sp>
        <p:nvSpPr>
          <p:cNvPr id="6" name="Marcador de número de diapositiva 5">
            <a:extLst>
              <a:ext uri="{FF2B5EF4-FFF2-40B4-BE49-F238E27FC236}">
                <a16:creationId xmlns:a16="http://schemas.microsoft.com/office/drawing/2014/main" id="{8A196FFE-CD6E-4061-A5F0-9A9CEB4BA081}"/>
              </a:ext>
            </a:extLst>
          </p:cNvPr>
          <p:cNvSpPr>
            <a:spLocks noGrp="1"/>
          </p:cNvSpPr>
          <p:nvPr>
            <p:ph type="sldNum" sz="quarter" idx="12"/>
          </p:nvPr>
        </p:nvSpPr>
        <p:spPr/>
        <p:txBody>
          <a:bodyPr/>
          <a:lstStyle/>
          <a:p>
            <a:fld id="{EA39F234-D644-4346-B144-73031AE79C7F}" type="slidenum">
              <a:rPr lang="es-PE" smtClean="0"/>
              <a:t>‹Nº›</a:t>
            </a:fld>
            <a:endParaRPr lang="es-PE"/>
          </a:p>
        </p:txBody>
      </p:sp>
    </p:spTree>
    <p:extLst>
      <p:ext uri="{BB962C8B-B14F-4D97-AF65-F5344CB8AC3E}">
        <p14:creationId xmlns:p14="http://schemas.microsoft.com/office/powerpoint/2010/main" val="2462181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132A3E38-B63D-4775-AD79-64B0B9169ED2}"/>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PE"/>
          </a:p>
        </p:txBody>
      </p:sp>
      <p:sp>
        <p:nvSpPr>
          <p:cNvPr id="3" name="Marcador de texto vertical 2">
            <a:extLst>
              <a:ext uri="{FF2B5EF4-FFF2-40B4-BE49-F238E27FC236}">
                <a16:creationId xmlns:a16="http://schemas.microsoft.com/office/drawing/2014/main" id="{B6769491-A3E3-4485-8A49-03B6ADC88BC8}"/>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Marcador de fecha 3">
            <a:extLst>
              <a:ext uri="{FF2B5EF4-FFF2-40B4-BE49-F238E27FC236}">
                <a16:creationId xmlns:a16="http://schemas.microsoft.com/office/drawing/2014/main" id="{A83F4B09-F9E6-4D78-8677-73DC8A3174E9}"/>
              </a:ext>
            </a:extLst>
          </p:cNvPr>
          <p:cNvSpPr>
            <a:spLocks noGrp="1"/>
          </p:cNvSpPr>
          <p:nvPr>
            <p:ph type="dt" sz="half" idx="10"/>
          </p:nvPr>
        </p:nvSpPr>
        <p:spPr/>
        <p:txBody>
          <a:bodyPr/>
          <a:lstStyle/>
          <a:p>
            <a:fld id="{025CD8DB-5355-40E7-B50A-EAA17C5E5D81}" type="datetimeFigureOut">
              <a:rPr lang="es-PE" smtClean="0"/>
              <a:t>4/01/2024</a:t>
            </a:fld>
            <a:endParaRPr lang="es-PE"/>
          </a:p>
        </p:txBody>
      </p:sp>
      <p:sp>
        <p:nvSpPr>
          <p:cNvPr id="5" name="Marcador de pie de página 4">
            <a:extLst>
              <a:ext uri="{FF2B5EF4-FFF2-40B4-BE49-F238E27FC236}">
                <a16:creationId xmlns:a16="http://schemas.microsoft.com/office/drawing/2014/main" id="{814237FC-CFD6-4DE9-85C9-277F3923309F}"/>
              </a:ext>
            </a:extLst>
          </p:cNvPr>
          <p:cNvSpPr>
            <a:spLocks noGrp="1"/>
          </p:cNvSpPr>
          <p:nvPr>
            <p:ph type="ftr" sz="quarter" idx="11"/>
          </p:nvPr>
        </p:nvSpPr>
        <p:spPr/>
        <p:txBody>
          <a:bodyPr/>
          <a:lstStyle/>
          <a:p>
            <a:endParaRPr lang="es-PE"/>
          </a:p>
        </p:txBody>
      </p:sp>
      <p:sp>
        <p:nvSpPr>
          <p:cNvPr id="6" name="Marcador de número de diapositiva 5">
            <a:extLst>
              <a:ext uri="{FF2B5EF4-FFF2-40B4-BE49-F238E27FC236}">
                <a16:creationId xmlns:a16="http://schemas.microsoft.com/office/drawing/2014/main" id="{CA705FDC-A4D9-4D73-84A0-4BF90218EDFF}"/>
              </a:ext>
            </a:extLst>
          </p:cNvPr>
          <p:cNvSpPr>
            <a:spLocks noGrp="1"/>
          </p:cNvSpPr>
          <p:nvPr>
            <p:ph type="sldNum" sz="quarter" idx="12"/>
          </p:nvPr>
        </p:nvSpPr>
        <p:spPr/>
        <p:txBody>
          <a:bodyPr/>
          <a:lstStyle/>
          <a:p>
            <a:fld id="{EA39F234-D644-4346-B144-73031AE79C7F}" type="slidenum">
              <a:rPr lang="es-PE" smtClean="0"/>
              <a:t>‹Nº›</a:t>
            </a:fld>
            <a:endParaRPr lang="es-PE"/>
          </a:p>
        </p:txBody>
      </p:sp>
    </p:spTree>
    <p:extLst>
      <p:ext uri="{BB962C8B-B14F-4D97-AF65-F5344CB8AC3E}">
        <p14:creationId xmlns:p14="http://schemas.microsoft.com/office/powerpoint/2010/main" val="16733440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aratul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7429B7-C27F-D140-B428-4707BCFCB0A7}"/>
              </a:ext>
            </a:extLst>
          </p:cNvPr>
          <p:cNvSpPr>
            <a:spLocks noGrp="1"/>
          </p:cNvSpPr>
          <p:nvPr>
            <p:ph type="ctrTitle" hasCustomPrompt="1"/>
          </p:nvPr>
        </p:nvSpPr>
        <p:spPr>
          <a:xfrm>
            <a:off x="838199" y="444137"/>
            <a:ext cx="6912429" cy="1384663"/>
          </a:xfrm>
          <a:prstGeom prst="rect">
            <a:avLst/>
          </a:prstGeom>
        </p:spPr>
        <p:txBody>
          <a:bodyPr anchor="t">
            <a:normAutofit/>
          </a:bodyPr>
          <a:lstStyle>
            <a:lvl1pPr algn="l">
              <a:defRPr sz="4400" b="1">
                <a:solidFill>
                  <a:schemeClr val="bg1"/>
                </a:solidFill>
                <a:latin typeface="Arial" panose="020B0604020202020204" pitchFamily="34" charset="0"/>
                <a:cs typeface="Arial" panose="020B0604020202020204" pitchFamily="34" charset="0"/>
              </a:defRPr>
            </a:lvl1pPr>
          </a:lstStyle>
          <a:p>
            <a:r>
              <a:rPr lang="es-ES" dirty="0"/>
              <a:t>Título de la presentación en dos líneas</a:t>
            </a:r>
            <a:endParaRPr lang="es-PE" dirty="0"/>
          </a:p>
        </p:txBody>
      </p:sp>
      <p:sp>
        <p:nvSpPr>
          <p:cNvPr id="3" name="Subtítulo 2">
            <a:extLst>
              <a:ext uri="{FF2B5EF4-FFF2-40B4-BE49-F238E27FC236}">
                <a16:creationId xmlns:a16="http://schemas.microsoft.com/office/drawing/2014/main" id="{754E98B8-84C4-384D-8FAE-9974C35CF437}"/>
              </a:ext>
            </a:extLst>
          </p:cNvPr>
          <p:cNvSpPr>
            <a:spLocks noGrp="1"/>
          </p:cNvSpPr>
          <p:nvPr>
            <p:ph type="subTitle" idx="1" hasCustomPrompt="1"/>
          </p:nvPr>
        </p:nvSpPr>
        <p:spPr>
          <a:xfrm>
            <a:off x="838200" y="1990952"/>
            <a:ext cx="6912429" cy="752248"/>
          </a:xfrm>
          <a:prstGeom prst="rect">
            <a:avLst/>
          </a:prstGeom>
        </p:spPr>
        <p:txBody>
          <a:bodyPr/>
          <a:lstStyle>
            <a:lvl1pPr marL="0" indent="0" algn="l">
              <a:buNone/>
              <a:defRPr sz="24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Sub título de la presentación</a:t>
            </a:r>
            <a:endParaRPr lang="es-PE" dirty="0"/>
          </a:p>
        </p:txBody>
      </p:sp>
      <p:sp>
        <p:nvSpPr>
          <p:cNvPr id="6" name="Marcador de texto 5">
            <a:extLst>
              <a:ext uri="{FF2B5EF4-FFF2-40B4-BE49-F238E27FC236}">
                <a16:creationId xmlns:a16="http://schemas.microsoft.com/office/drawing/2014/main" id="{7B459E0F-6E31-9446-9C0D-CCACEBBB010D}"/>
              </a:ext>
            </a:extLst>
          </p:cNvPr>
          <p:cNvSpPr>
            <a:spLocks noGrp="1"/>
          </p:cNvSpPr>
          <p:nvPr>
            <p:ph type="body" sz="quarter" idx="10" hasCustomPrompt="1"/>
          </p:nvPr>
        </p:nvSpPr>
        <p:spPr>
          <a:xfrm>
            <a:off x="838200" y="2900364"/>
            <a:ext cx="6911975" cy="469854"/>
          </a:xfrm>
          <a:prstGeom prst="rect">
            <a:avLst/>
          </a:prstGeom>
          <a:ln>
            <a:noFill/>
          </a:ln>
        </p:spPr>
        <p:txBody>
          <a:bodyPr>
            <a:normAutofit/>
          </a:bodyPr>
          <a:lstStyle>
            <a:lvl1pPr marL="0" indent="0">
              <a:buNone/>
              <a:defRPr sz="1800">
                <a:solidFill>
                  <a:schemeClr val="bg1"/>
                </a:solidFill>
              </a:defRPr>
            </a:lvl1pPr>
          </a:lstStyle>
          <a:p>
            <a:r>
              <a:rPr lang="es-ES" dirty="0"/>
              <a:t>Fecha de la presentación</a:t>
            </a:r>
            <a:endParaRPr lang="es-PE" dirty="0"/>
          </a:p>
        </p:txBody>
      </p:sp>
      <p:sp>
        <p:nvSpPr>
          <p:cNvPr id="9" name="Marcador de texto 8">
            <a:extLst>
              <a:ext uri="{FF2B5EF4-FFF2-40B4-BE49-F238E27FC236}">
                <a16:creationId xmlns:a16="http://schemas.microsoft.com/office/drawing/2014/main" id="{B42137F3-1E2C-3146-BA72-A42B759D680D}"/>
              </a:ext>
            </a:extLst>
          </p:cNvPr>
          <p:cNvSpPr>
            <a:spLocks noGrp="1"/>
          </p:cNvSpPr>
          <p:nvPr>
            <p:ph type="body" sz="quarter" idx="11" hasCustomPrompt="1"/>
          </p:nvPr>
        </p:nvSpPr>
        <p:spPr>
          <a:xfrm>
            <a:off x="838199" y="5268233"/>
            <a:ext cx="4597717" cy="505550"/>
          </a:xfrm>
          <a:prstGeom prst="rect">
            <a:avLst/>
          </a:prstGeom>
        </p:spPr>
        <p:txBody>
          <a:bodyPr/>
          <a:lstStyle>
            <a:lvl1pPr marL="0" indent="0">
              <a:buNone/>
              <a:defRPr b="1">
                <a:solidFill>
                  <a:schemeClr val="bg1"/>
                </a:solidFill>
              </a:defRPr>
            </a:lvl1pPr>
          </a:lstStyle>
          <a:p>
            <a:r>
              <a:rPr lang="es-ES" dirty="0"/>
              <a:t>Nombre del Expositor</a:t>
            </a:r>
            <a:endParaRPr lang="es-PE" dirty="0"/>
          </a:p>
        </p:txBody>
      </p:sp>
      <p:sp>
        <p:nvSpPr>
          <p:cNvPr id="14" name="Marcador de texto 13">
            <a:extLst>
              <a:ext uri="{FF2B5EF4-FFF2-40B4-BE49-F238E27FC236}">
                <a16:creationId xmlns:a16="http://schemas.microsoft.com/office/drawing/2014/main" id="{D980285C-6FE5-D44F-90DA-93D47EA0F894}"/>
              </a:ext>
            </a:extLst>
          </p:cNvPr>
          <p:cNvSpPr>
            <a:spLocks noGrp="1"/>
          </p:cNvSpPr>
          <p:nvPr>
            <p:ph type="body" sz="quarter" idx="12" hasCustomPrompt="1"/>
          </p:nvPr>
        </p:nvSpPr>
        <p:spPr>
          <a:xfrm>
            <a:off x="838200" y="5930900"/>
            <a:ext cx="4597716" cy="452483"/>
          </a:xfrm>
          <a:prstGeom prst="rect">
            <a:avLst/>
          </a:prstGeom>
        </p:spPr>
        <p:txBody>
          <a:bodyPr>
            <a:normAutofit/>
          </a:bodyPr>
          <a:lstStyle>
            <a:lvl1pPr marL="0" indent="0">
              <a:buNone/>
              <a:defRPr sz="1800">
                <a:solidFill>
                  <a:schemeClr val="bg1"/>
                </a:solidFill>
              </a:defRPr>
            </a:lvl1pPr>
          </a:lstStyle>
          <a:p>
            <a:r>
              <a:rPr lang="es-PE" dirty="0"/>
              <a:t>Cargo del Expositor</a:t>
            </a:r>
          </a:p>
        </p:txBody>
      </p:sp>
    </p:spTree>
    <p:extLst>
      <p:ext uri="{BB962C8B-B14F-4D97-AF65-F5344CB8AC3E}">
        <p14:creationId xmlns:p14="http://schemas.microsoft.com/office/powerpoint/2010/main" val="40521714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Indice de Conteni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0CB7E9-EBDD-C145-918F-9B3083F50972}"/>
              </a:ext>
            </a:extLst>
          </p:cNvPr>
          <p:cNvSpPr>
            <a:spLocks noGrp="1"/>
          </p:cNvSpPr>
          <p:nvPr>
            <p:ph type="title" hasCustomPrompt="1"/>
          </p:nvPr>
        </p:nvSpPr>
        <p:spPr>
          <a:xfrm>
            <a:off x="252549" y="156120"/>
            <a:ext cx="3239588" cy="436064"/>
          </a:xfrm>
          <a:prstGeom prst="rect">
            <a:avLst/>
          </a:prstGeom>
        </p:spPr>
        <p:txBody>
          <a:bodyPr anchor="t">
            <a:normAutofit/>
          </a:bodyPr>
          <a:lstStyle>
            <a:lvl1pPr algn="l">
              <a:defRPr sz="2800">
                <a:solidFill>
                  <a:srgbClr val="0070C0"/>
                </a:solidFill>
                <a:latin typeface="Arial" panose="020B0604020202020204" pitchFamily="34" charset="0"/>
                <a:cs typeface="Arial" panose="020B0604020202020204" pitchFamily="34" charset="0"/>
              </a:defRPr>
            </a:lvl1pPr>
          </a:lstStyle>
          <a:p>
            <a:r>
              <a:rPr lang="es-ES" dirty="0"/>
              <a:t>Contenido</a:t>
            </a:r>
            <a:endParaRPr lang="es-PE" dirty="0"/>
          </a:p>
        </p:txBody>
      </p:sp>
      <p:sp>
        <p:nvSpPr>
          <p:cNvPr id="5" name="Marcador de texto 4">
            <a:extLst>
              <a:ext uri="{FF2B5EF4-FFF2-40B4-BE49-F238E27FC236}">
                <a16:creationId xmlns:a16="http://schemas.microsoft.com/office/drawing/2014/main" id="{AB6C8CBA-B3CA-4547-94D0-DCB4BB809BDF}"/>
              </a:ext>
            </a:extLst>
          </p:cNvPr>
          <p:cNvSpPr>
            <a:spLocks noGrp="1"/>
          </p:cNvSpPr>
          <p:nvPr>
            <p:ph type="body" sz="quarter" idx="10" hasCustomPrompt="1"/>
          </p:nvPr>
        </p:nvSpPr>
        <p:spPr>
          <a:xfrm>
            <a:off x="252549" y="618124"/>
            <a:ext cx="3239587" cy="453030"/>
          </a:xfrm>
          <a:prstGeom prst="rect">
            <a:avLst/>
          </a:prstGeom>
        </p:spPr>
        <p:txBody>
          <a:bodyPr>
            <a:normAutofit/>
          </a:bodyPr>
          <a:lstStyle>
            <a:lvl1pPr marL="0" indent="0">
              <a:buNone/>
              <a:defRPr sz="2000">
                <a:ln>
                  <a:noFill/>
                </a:ln>
                <a:solidFill>
                  <a:srgbClr val="0070C0"/>
                </a:solidFill>
              </a:defRPr>
            </a:lvl1pPr>
          </a:lstStyle>
          <a:p>
            <a:r>
              <a:rPr lang="es-ES" dirty="0"/>
              <a:t>Temas de la presentación</a:t>
            </a:r>
            <a:endParaRPr lang="es-PE" dirty="0"/>
          </a:p>
        </p:txBody>
      </p:sp>
      <p:sp>
        <p:nvSpPr>
          <p:cNvPr id="6" name="Marcador de texto 5">
            <a:extLst>
              <a:ext uri="{FF2B5EF4-FFF2-40B4-BE49-F238E27FC236}">
                <a16:creationId xmlns:a16="http://schemas.microsoft.com/office/drawing/2014/main" id="{AC5DCEDA-EF87-B947-8AFE-7B0E0CC36922}"/>
              </a:ext>
            </a:extLst>
          </p:cNvPr>
          <p:cNvSpPr>
            <a:spLocks noGrp="1"/>
          </p:cNvSpPr>
          <p:nvPr>
            <p:ph type="body" sz="quarter" idx="11" hasCustomPrompt="1"/>
          </p:nvPr>
        </p:nvSpPr>
        <p:spPr>
          <a:xfrm>
            <a:off x="2568575" y="2228850"/>
            <a:ext cx="6714762" cy="2865664"/>
          </a:xfrm>
          <a:prstGeom prst="rect">
            <a:avLst/>
          </a:prstGeom>
        </p:spPr>
        <p:txBody>
          <a:bodyPr/>
          <a:lstStyle>
            <a:lvl1pPr>
              <a:defRPr>
                <a:solidFill>
                  <a:schemeClr val="tx1">
                    <a:lumMod val="50000"/>
                    <a:lumOff val="50000"/>
                  </a:schemeClr>
                </a:solidFill>
              </a:defRPr>
            </a:lvl1pPr>
          </a:lstStyle>
          <a:p>
            <a:r>
              <a:rPr lang="es-ES" dirty="0"/>
              <a:t>Título del primer tema
Título del segundo tema
Título del tercer tema 
Título del cuarto tema 
Título del quinto tema</a:t>
            </a:r>
            <a:endParaRPr lang="es-PE" dirty="0"/>
          </a:p>
        </p:txBody>
      </p:sp>
      <p:sp>
        <p:nvSpPr>
          <p:cNvPr id="11" name="Marcador de texto 10">
            <a:extLst>
              <a:ext uri="{FF2B5EF4-FFF2-40B4-BE49-F238E27FC236}">
                <a16:creationId xmlns:a16="http://schemas.microsoft.com/office/drawing/2014/main" id="{BD17D558-6B0C-D048-86E9-89CF470E87C2}"/>
              </a:ext>
            </a:extLst>
          </p:cNvPr>
          <p:cNvSpPr>
            <a:spLocks noGrp="1"/>
          </p:cNvSpPr>
          <p:nvPr>
            <p:ph type="body" sz="quarter" idx="12" hasCustomPrompt="1"/>
          </p:nvPr>
        </p:nvSpPr>
        <p:spPr>
          <a:xfrm>
            <a:off x="252549" y="6113282"/>
            <a:ext cx="2177142" cy="617898"/>
          </a:xfrm>
          <a:prstGeom prst="rect">
            <a:avLst/>
          </a:prstGeom>
        </p:spPr>
        <p:txBody>
          <a:bodyPr>
            <a:normAutofit/>
          </a:bodyPr>
          <a:lstStyle>
            <a:lvl1pPr marL="0" indent="0">
              <a:buNone/>
              <a:defRPr sz="1400" b="1">
                <a:solidFill>
                  <a:schemeClr val="bg1"/>
                </a:solidFill>
              </a:defRPr>
            </a:lvl1pPr>
          </a:lstStyle>
          <a:p>
            <a:r>
              <a:rPr lang="es-PE" dirty="0"/>
              <a:t>Título de la presentación en dos líneas</a:t>
            </a:r>
          </a:p>
        </p:txBody>
      </p:sp>
    </p:spTree>
    <p:extLst>
      <p:ext uri="{BB962C8B-B14F-4D97-AF65-F5344CB8AC3E}">
        <p14:creationId xmlns:p14="http://schemas.microsoft.com/office/powerpoint/2010/main" val="4492400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1_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88460481-C175-47F1-8453-08BF993167D7}" type="datetimeFigureOut">
              <a:rPr lang="es-PE" smtClean="0"/>
              <a:t>4/01/2024</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6E024B5B-03BC-475D-B727-6A249C02D7B6}" type="slidenum">
              <a:rPr lang="es-PE" smtClean="0"/>
              <a:t>‹Nº›</a:t>
            </a:fld>
            <a:endParaRPr lang="es-PE"/>
          </a:p>
        </p:txBody>
      </p:sp>
    </p:spTree>
    <p:extLst>
      <p:ext uri="{BB962C8B-B14F-4D97-AF65-F5344CB8AC3E}">
        <p14:creationId xmlns:p14="http://schemas.microsoft.com/office/powerpoint/2010/main" val="3401365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6C86B487-D55E-48C2-9B60-A33A158CF3B6}"/>
              </a:ext>
            </a:extLst>
          </p:cNvPr>
          <p:cNvSpPr>
            <a:spLocks noGrp="1"/>
          </p:cNvSpPr>
          <p:nvPr>
            <p:ph idx="1"/>
          </p:nvPr>
        </p:nvSpPr>
        <p:spPr>
          <a:xfrm>
            <a:off x="1208171" y="2021305"/>
            <a:ext cx="10515600" cy="4349416"/>
          </a:xfrm>
        </p:spPr>
        <p:txBody>
          <a:bodyPr/>
          <a:lstStyle>
            <a:lvl1pPr marL="228600" indent="-228600">
              <a:buClr>
                <a:schemeClr val="accent1"/>
              </a:buClr>
              <a:buFont typeface="Wingdings" panose="05000000000000000000" pitchFamily="2" charset="2"/>
              <a:buChar char="§"/>
              <a:defRPr>
                <a:solidFill>
                  <a:srgbClr val="0062A2"/>
                </a:solidFill>
                <a:latin typeface="Arial" panose="020B0604020202020204" pitchFamily="34" charset="0"/>
                <a:cs typeface="Arial" panose="020B0604020202020204" pitchFamily="34" charset="0"/>
              </a:defRPr>
            </a:lvl1pPr>
            <a:lvl2pPr marL="685800" indent="-228600">
              <a:buClr>
                <a:schemeClr val="accent1"/>
              </a:buClr>
              <a:buFont typeface="Wingdings" panose="05000000000000000000" pitchFamily="2" charset="2"/>
              <a:buChar char="§"/>
              <a:defRPr>
                <a:solidFill>
                  <a:schemeClr val="tx1">
                    <a:lumMod val="75000"/>
                    <a:lumOff val="25000"/>
                  </a:schemeClr>
                </a:solidFill>
                <a:latin typeface="Arial" panose="020B0604020202020204" pitchFamily="34" charset="0"/>
                <a:cs typeface="Arial" panose="020B0604020202020204" pitchFamily="34" charset="0"/>
              </a:defRPr>
            </a:lvl2pPr>
            <a:lvl3pPr marL="1143000" indent="-228600">
              <a:buClr>
                <a:schemeClr val="accent1"/>
              </a:buClr>
              <a:buFont typeface="Wingdings" panose="05000000000000000000" pitchFamily="2" charset="2"/>
              <a:buChar char="§"/>
              <a:defRPr>
                <a:solidFill>
                  <a:schemeClr val="tx1">
                    <a:lumMod val="75000"/>
                    <a:lumOff val="25000"/>
                  </a:schemeClr>
                </a:solidFill>
                <a:latin typeface="Arial" panose="020B0604020202020204" pitchFamily="34" charset="0"/>
                <a:cs typeface="Arial" panose="020B0604020202020204" pitchFamily="34" charset="0"/>
              </a:defRPr>
            </a:lvl3pPr>
            <a:lvl4pPr marL="1600200" indent="-228600">
              <a:buClr>
                <a:schemeClr val="accent1"/>
              </a:buClr>
              <a:buFont typeface="Wingdings" panose="05000000000000000000" pitchFamily="2" charset="2"/>
              <a:buChar char="§"/>
              <a:defRPr>
                <a:solidFill>
                  <a:schemeClr val="tx1">
                    <a:lumMod val="75000"/>
                    <a:lumOff val="25000"/>
                  </a:schemeClr>
                </a:solidFill>
                <a:latin typeface="Arial" panose="020B0604020202020204" pitchFamily="34" charset="0"/>
                <a:cs typeface="Arial" panose="020B0604020202020204" pitchFamily="34" charset="0"/>
              </a:defRPr>
            </a:lvl4pPr>
            <a:lvl5pPr marL="2057400" indent="-228600">
              <a:buClr>
                <a:schemeClr val="accent1"/>
              </a:buClr>
              <a:buFont typeface="Wingdings" panose="05000000000000000000" pitchFamily="2" charset="2"/>
              <a:buChar char="§"/>
              <a:defRPr>
                <a:solidFill>
                  <a:schemeClr val="tx1">
                    <a:lumMod val="75000"/>
                    <a:lumOff val="25000"/>
                  </a:schemeClr>
                </a:solidFill>
                <a:latin typeface="Arial" panose="020B0604020202020204" pitchFamily="34" charset="0"/>
                <a:cs typeface="Arial" panose="020B0604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dirty="0"/>
          </a:p>
        </p:txBody>
      </p:sp>
      <p:pic>
        <p:nvPicPr>
          <p:cNvPr id="7" name="Imagen 6" descr="Imagen que contiene computer, hombre, sostener, computadora&#10;&#10;Descripción generada automáticamente">
            <a:extLst>
              <a:ext uri="{FF2B5EF4-FFF2-40B4-BE49-F238E27FC236}">
                <a16:creationId xmlns:a16="http://schemas.microsoft.com/office/drawing/2014/main" id="{3245EFFC-9061-45E3-B68F-F65F88845D06}"/>
              </a:ext>
            </a:extLst>
          </p:cNvPr>
          <p:cNvPicPr>
            <a:picLocks noChangeAspect="1"/>
          </p:cNvPicPr>
          <p:nvPr/>
        </p:nvPicPr>
        <p:blipFill rotWithShape="1">
          <a:blip r:embed="rId2">
            <a:duotone>
              <a:schemeClr val="bg2">
                <a:shade val="45000"/>
                <a:satMod val="135000"/>
              </a:schemeClr>
              <a:prstClr val="white"/>
            </a:duotone>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47096" t="15503" r="41749" b="15503"/>
          <a:stretch/>
        </p:blipFill>
        <p:spPr>
          <a:xfrm>
            <a:off x="1" y="0"/>
            <a:ext cx="739942" cy="6858000"/>
          </a:xfrm>
          <a:prstGeom prst="rect">
            <a:avLst/>
          </a:prstGeom>
        </p:spPr>
      </p:pic>
      <p:sp>
        <p:nvSpPr>
          <p:cNvPr id="8" name="Rectángulo 7">
            <a:extLst>
              <a:ext uri="{FF2B5EF4-FFF2-40B4-BE49-F238E27FC236}">
                <a16:creationId xmlns:a16="http://schemas.microsoft.com/office/drawing/2014/main" id="{85C5FD86-7F54-4724-B7D0-8F597D3B3ABA}"/>
              </a:ext>
            </a:extLst>
          </p:cNvPr>
          <p:cNvSpPr/>
          <p:nvPr/>
        </p:nvSpPr>
        <p:spPr>
          <a:xfrm>
            <a:off x="739943" y="136525"/>
            <a:ext cx="11452056" cy="121727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2" name="Título 1">
            <a:extLst>
              <a:ext uri="{FF2B5EF4-FFF2-40B4-BE49-F238E27FC236}">
                <a16:creationId xmlns:a16="http://schemas.microsoft.com/office/drawing/2014/main" id="{2751E10F-5F91-47D3-8211-88C769955253}"/>
              </a:ext>
            </a:extLst>
          </p:cNvPr>
          <p:cNvSpPr>
            <a:spLocks noGrp="1"/>
          </p:cNvSpPr>
          <p:nvPr>
            <p:ph type="title"/>
          </p:nvPr>
        </p:nvSpPr>
        <p:spPr>
          <a:xfrm>
            <a:off x="1208171" y="333405"/>
            <a:ext cx="5574632" cy="866274"/>
          </a:xfrm>
        </p:spPr>
        <p:txBody>
          <a:bodyPr>
            <a:normAutofit/>
          </a:bodyPr>
          <a:lstStyle>
            <a:lvl1pPr>
              <a:defRPr sz="2400">
                <a:solidFill>
                  <a:schemeClr val="bg1"/>
                </a:solidFill>
                <a:latin typeface="Arial" panose="020B0604020202020204" pitchFamily="34" charset="0"/>
                <a:cs typeface="Arial" panose="020B0604020202020204" pitchFamily="34" charset="0"/>
              </a:defRPr>
            </a:lvl1pPr>
          </a:lstStyle>
          <a:p>
            <a:r>
              <a:rPr lang="es-ES"/>
              <a:t>Haga clic para modificar el estilo de título del patrón</a:t>
            </a:r>
            <a:endParaRPr lang="es-PE" dirty="0"/>
          </a:p>
        </p:txBody>
      </p:sp>
      <p:pic>
        <p:nvPicPr>
          <p:cNvPr id="9" name="Gráfico 8">
            <a:extLst>
              <a:ext uri="{FF2B5EF4-FFF2-40B4-BE49-F238E27FC236}">
                <a16:creationId xmlns:a16="http://schemas.microsoft.com/office/drawing/2014/main" id="{1ACF9D6B-409F-4DED-BABD-7D56F089066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343146" y="543510"/>
            <a:ext cx="1528325" cy="403308"/>
          </a:xfrm>
          <a:prstGeom prst="rect">
            <a:avLst/>
          </a:prstGeom>
        </p:spPr>
      </p:pic>
      <p:sp>
        <p:nvSpPr>
          <p:cNvPr id="10" name="Rectángulo 9">
            <a:extLst>
              <a:ext uri="{FF2B5EF4-FFF2-40B4-BE49-F238E27FC236}">
                <a16:creationId xmlns:a16="http://schemas.microsoft.com/office/drawing/2014/main" id="{B5D1E754-A70E-4DB4-AB2C-E39466493E36}"/>
              </a:ext>
            </a:extLst>
          </p:cNvPr>
          <p:cNvSpPr/>
          <p:nvPr/>
        </p:nvSpPr>
        <p:spPr>
          <a:xfrm rot="16200000">
            <a:off x="9617525" y="743683"/>
            <a:ext cx="729352" cy="45719"/>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PE"/>
          </a:p>
        </p:txBody>
      </p:sp>
    </p:spTree>
    <p:extLst>
      <p:ext uri="{BB962C8B-B14F-4D97-AF65-F5344CB8AC3E}">
        <p14:creationId xmlns:p14="http://schemas.microsoft.com/office/powerpoint/2010/main" val="1822376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10" name="Imagen 9" descr="Imagen que contiene computadora, teclado, escritorio&#10;&#10;Descripción generada automáticamente">
            <a:extLst>
              <a:ext uri="{FF2B5EF4-FFF2-40B4-BE49-F238E27FC236}">
                <a16:creationId xmlns:a16="http://schemas.microsoft.com/office/drawing/2014/main" id="{785DA7AD-FF4A-4EEE-B463-284113158C1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52"/>
          <a:stretch/>
        </p:blipFill>
        <p:spPr>
          <a:xfrm>
            <a:off x="-6351" y="-1"/>
            <a:ext cx="12192000" cy="4360799"/>
          </a:xfrm>
          <a:prstGeom prst="rect">
            <a:avLst/>
          </a:prstGeom>
        </p:spPr>
      </p:pic>
      <p:sp>
        <p:nvSpPr>
          <p:cNvPr id="7" name="Rectángulo 6">
            <a:extLst>
              <a:ext uri="{FF2B5EF4-FFF2-40B4-BE49-F238E27FC236}">
                <a16:creationId xmlns:a16="http://schemas.microsoft.com/office/drawing/2014/main" id="{6E04BB62-1096-4A1B-8767-1E02FB263F79}"/>
              </a:ext>
            </a:extLst>
          </p:cNvPr>
          <p:cNvSpPr/>
          <p:nvPr/>
        </p:nvSpPr>
        <p:spPr>
          <a:xfrm>
            <a:off x="0" y="2816352"/>
            <a:ext cx="12192000" cy="4041648"/>
          </a:xfrm>
          <a:custGeom>
            <a:avLst/>
            <a:gdLst>
              <a:gd name="connsiteX0" fmla="*/ 0 w 12192000"/>
              <a:gd name="connsiteY0" fmla="*/ 0 h 4041648"/>
              <a:gd name="connsiteX1" fmla="*/ 12192000 w 12192000"/>
              <a:gd name="connsiteY1" fmla="*/ 0 h 4041648"/>
              <a:gd name="connsiteX2" fmla="*/ 12192000 w 12192000"/>
              <a:gd name="connsiteY2" fmla="*/ 4041648 h 4041648"/>
              <a:gd name="connsiteX3" fmla="*/ 0 w 12192000"/>
              <a:gd name="connsiteY3" fmla="*/ 4041648 h 4041648"/>
              <a:gd name="connsiteX4" fmla="*/ 0 w 12192000"/>
              <a:gd name="connsiteY4" fmla="*/ 0 h 4041648"/>
              <a:gd name="connsiteX0" fmla="*/ 0 w 12192000"/>
              <a:gd name="connsiteY0" fmla="*/ 0 h 4041648"/>
              <a:gd name="connsiteX1" fmla="*/ 12192000 w 12192000"/>
              <a:gd name="connsiteY1" fmla="*/ 1371600 h 4041648"/>
              <a:gd name="connsiteX2" fmla="*/ 12192000 w 12192000"/>
              <a:gd name="connsiteY2" fmla="*/ 4041648 h 4041648"/>
              <a:gd name="connsiteX3" fmla="*/ 0 w 12192000"/>
              <a:gd name="connsiteY3" fmla="*/ 4041648 h 4041648"/>
              <a:gd name="connsiteX4" fmla="*/ 0 w 12192000"/>
              <a:gd name="connsiteY4" fmla="*/ 0 h 4041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4041648">
                <a:moveTo>
                  <a:pt x="0" y="0"/>
                </a:moveTo>
                <a:lnTo>
                  <a:pt x="12192000" y="1371600"/>
                </a:lnTo>
                <a:lnTo>
                  <a:pt x="12192000" y="4041648"/>
                </a:lnTo>
                <a:lnTo>
                  <a:pt x="0" y="4041648"/>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sp>
        <p:nvSpPr>
          <p:cNvPr id="8" name="Rectángulo 7">
            <a:extLst>
              <a:ext uri="{FF2B5EF4-FFF2-40B4-BE49-F238E27FC236}">
                <a16:creationId xmlns:a16="http://schemas.microsoft.com/office/drawing/2014/main" id="{FE8D49E9-4ACE-4F77-B3EA-6058741265BF}"/>
              </a:ext>
            </a:extLst>
          </p:cNvPr>
          <p:cNvSpPr/>
          <p:nvPr/>
        </p:nvSpPr>
        <p:spPr>
          <a:xfrm>
            <a:off x="2077118" y="1709738"/>
            <a:ext cx="8025063" cy="2651061"/>
          </a:xfrm>
          <a:prstGeom prst="rect">
            <a:avLst/>
          </a:prstGeom>
          <a:solidFill>
            <a:srgbClr val="002060">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sp>
        <p:nvSpPr>
          <p:cNvPr id="2" name="Título 1">
            <a:extLst>
              <a:ext uri="{FF2B5EF4-FFF2-40B4-BE49-F238E27FC236}">
                <a16:creationId xmlns:a16="http://schemas.microsoft.com/office/drawing/2014/main" id="{73B35F59-C3E6-44C2-9A49-E24B25286662}"/>
              </a:ext>
            </a:extLst>
          </p:cNvPr>
          <p:cNvSpPr>
            <a:spLocks noGrp="1"/>
          </p:cNvSpPr>
          <p:nvPr>
            <p:ph type="title"/>
          </p:nvPr>
        </p:nvSpPr>
        <p:spPr>
          <a:xfrm>
            <a:off x="2606507" y="2186301"/>
            <a:ext cx="7080584" cy="1233237"/>
          </a:xfrm>
        </p:spPr>
        <p:txBody>
          <a:bodyPr anchor="b">
            <a:normAutofit/>
          </a:bodyPr>
          <a:lstStyle>
            <a:lvl1pPr algn="ctr">
              <a:defRPr sz="4000">
                <a:solidFill>
                  <a:schemeClr val="bg1"/>
                </a:solidFill>
                <a:latin typeface="Arial" panose="020B0604020202020204" pitchFamily="34" charset="0"/>
                <a:cs typeface="Arial" panose="020B0604020202020204" pitchFamily="34" charset="0"/>
              </a:defRPr>
            </a:lvl1pPr>
          </a:lstStyle>
          <a:p>
            <a:r>
              <a:rPr lang="es-ES"/>
              <a:t>Haga clic para modificar el estilo de título del patrón</a:t>
            </a:r>
            <a:endParaRPr lang="es-PE" dirty="0"/>
          </a:p>
        </p:txBody>
      </p:sp>
      <p:sp>
        <p:nvSpPr>
          <p:cNvPr id="3" name="Marcador de texto 2">
            <a:extLst>
              <a:ext uri="{FF2B5EF4-FFF2-40B4-BE49-F238E27FC236}">
                <a16:creationId xmlns:a16="http://schemas.microsoft.com/office/drawing/2014/main" id="{2F5CDAB4-E8D5-4844-955D-B8774D5583EA}"/>
              </a:ext>
            </a:extLst>
          </p:cNvPr>
          <p:cNvSpPr>
            <a:spLocks noGrp="1"/>
          </p:cNvSpPr>
          <p:nvPr>
            <p:ph type="body" idx="1"/>
          </p:nvPr>
        </p:nvSpPr>
        <p:spPr>
          <a:xfrm>
            <a:off x="2606506" y="3561726"/>
            <a:ext cx="7080585" cy="487863"/>
          </a:xfrm>
        </p:spPr>
        <p:txBody>
          <a:bodyPr>
            <a:normAutofit/>
          </a:bodyPr>
          <a:lstStyle>
            <a:lvl1pPr marL="0" indent="0" algn="ctr">
              <a:buNone/>
              <a:defRPr sz="2000">
                <a:solidFill>
                  <a:srgbClr val="FFC000"/>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23FE6BDE-E176-4FFA-922C-7FF3C436A9A5}"/>
              </a:ext>
            </a:extLst>
          </p:cNvPr>
          <p:cNvSpPr>
            <a:spLocks noGrp="1"/>
          </p:cNvSpPr>
          <p:nvPr>
            <p:ph type="dt" sz="half" idx="10"/>
          </p:nvPr>
        </p:nvSpPr>
        <p:spPr/>
        <p:txBody>
          <a:bodyPr/>
          <a:lstStyle/>
          <a:p>
            <a:fld id="{025CD8DB-5355-40E7-B50A-EAA17C5E5D81}" type="datetimeFigureOut">
              <a:rPr lang="es-PE" smtClean="0"/>
              <a:t>4/01/2024</a:t>
            </a:fld>
            <a:endParaRPr lang="es-PE"/>
          </a:p>
        </p:txBody>
      </p:sp>
      <p:sp>
        <p:nvSpPr>
          <p:cNvPr id="5" name="Marcador de pie de página 4">
            <a:extLst>
              <a:ext uri="{FF2B5EF4-FFF2-40B4-BE49-F238E27FC236}">
                <a16:creationId xmlns:a16="http://schemas.microsoft.com/office/drawing/2014/main" id="{79750258-EF9F-4D8C-B49D-A8DF03EB04D4}"/>
              </a:ext>
            </a:extLst>
          </p:cNvPr>
          <p:cNvSpPr>
            <a:spLocks noGrp="1"/>
          </p:cNvSpPr>
          <p:nvPr>
            <p:ph type="ftr" sz="quarter" idx="11"/>
          </p:nvPr>
        </p:nvSpPr>
        <p:spPr/>
        <p:txBody>
          <a:bodyPr/>
          <a:lstStyle/>
          <a:p>
            <a:endParaRPr lang="es-PE"/>
          </a:p>
        </p:txBody>
      </p:sp>
      <p:pic>
        <p:nvPicPr>
          <p:cNvPr id="12" name="Gráfico 11">
            <a:extLst>
              <a:ext uri="{FF2B5EF4-FFF2-40B4-BE49-F238E27FC236}">
                <a16:creationId xmlns:a16="http://schemas.microsoft.com/office/drawing/2014/main" id="{51B73754-27E7-4A74-A5AC-2FBD8E12701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82675" y="6135604"/>
            <a:ext cx="1528325" cy="403308"/>
          </a:xfrm>
          <a:prstGeom prst="rect">
            <a:avLst/>
          </a:prstGeom>
        </p:spPr>
      </p:pic>
    </p:spTree>
    <p:extLst>
      <p:ext uri="{BB962C8B-B14F-4D97-AF65-F5344CB8AC3E}">
        <p14:creationId xmlns:p14="http://schemas.microsoft.com/office/powerpoint/2010/main" val="515984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os objetos">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id="{59778F3D-2485-473B-A04F-2CE0384E784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752474" y="0"/>
            <a:ext cx="7445542" cy="2422284"/>
          </a:xfrm>
          <a:prstGeom prst="rect">
            <a:avLst/>
          </a:prstGeom>
        </p:spPr>
      </p:pic>
      <p:sp>
        <p:nvSpPr>
          <p:cNvPr id="8" name="Rectángulo 6">
            <a:extLst>
              <a:ext uri="{FF2B5EF4-FFF2-40B4-BE49-F238E27FC236}">
                <a16:creationId xmlns:a16="http://schemas.microsoft.com/office/drawing/2014/main" id="{41C9CF7F-2E86-4833-9FB5-164364FC6CCB}"/>
              </a:ext>
            </a:extLst>
          </p:cNvPr>
          <p:cNvSpPr/>
          <p:nvPr/>
        </p:nvSpPr>
        <p:spPr>
          <a:xfrm>
            <a:off x="0" y="0"/>
            <a:ext cx="12192000" cy="6858000"/>
          </a:xfrm>
          <a:custGeom>
            <a:avLst/>
            <a:gdLst>
              <a:gd name="connsiteX0" fmla="*/ 0 w 12192000"/>
              <a:gd name="connsiteY0" fmla="*/ 0 h 4041648"/>
              <a:gd name="connsiteX1" fmla="*/ 12192000 w 12192000"/>
              <a:gd name="connsiteY1" fmla="*/ 0 h 4041648"/>
              <a:gd name="connsiteX2" fmla="*/ 12192000 w 12192000"/>
              <a:gd name="connsiteY2" fmla="*/ 4041648 h 4041648"/>
              <a:gd name="connsiteX3" fmla="*/ 0 w 12192000"/>
              <a:gd name="connsiteY3" fmla="*/ 4041648 h 4041648"/>
              <a:gd name="connsiteX4" fmla="*/ 0 w 12192000"/>
              <a:gd name="connsiteY4" fmla="*/ 0 h 4041648"/>
              <a:gd name="connsiteX0" fmla="*/ 0 w 12192000"/>
              <a:gd name="connsiteY0" fmla="*/ 0 h 4041648"/>
              <a:gd name="connsiteX1" fmla="*/ 12192000 w 12192000"/>
              <a:gd name="connsiteY1" fmla="*/ 1371600 h 4041648"/>
              <a:gd name="connsiteX2" fmla="*/ 12192000 w 12192000"/>
              <a:gd name="connsiteY2" fmla="*/ 4041648 h 4041648"/>
              <a:gd name="connsiteX3" fmla="*/ 0 w 12192000"/>
              <a:gd name="connsiteY3" fmla="*/ 4041648 h 4041648"/>
              <a:gd name="connsiteX4" fmla="*/ 0 w 12192000"/>
              <a:gd name="connsiteY4" fmla="*/ 0 h 4041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4041648">
                <a:moveTo>
                  <a:pt x="0" y="0"/>
                </a:moveTo>
                <a:lnTo>
                  <a:pt x="12192000" y="1371600"/>
                </a:lnTo>
                <a:lnTo>
                  <a:pt x="12192000" y="4041648"/>
                </a:lnTo>
                <a:lnTo>
                  <a:pt x="0" y="4041648"/>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sp>
        <p:nvSpPr>
          <p:cNvPr id="2" name="Título 1">
            <a:extLst>
              <a:ext uri="{FF2B5EF4-FFF2-40B4-BE49-F238E27FC236}">
                <a16:creationId xmlns:a16="http://schemas.microsoft.com/office/drawing/2014/main" id="{2BFFB230-2582-4D39-8F17-9A4642A5136C}"/>
              </a:ext>
            </a:extLst>
          </p:cNvPr>
          <p:cNvSpPr>
            <a:spLocks noGrp="1"/>
          </p:cNvSpPr>
          <p:nvPr>
            <p:ph type="title"/>
          </p:nvPr>
        </p:nvSpPr>
        <p:spPr>
          <a:xfrm>
            <a:off x="1135502" y="2103437"/>
            <a:ext cx="4419600" cy="1325563"/>
          </a:xfrm>
        </p:spPr>
        <p:txBody>
          <a:bodyPr>
            <a:noAutofit/>
          </a:bodyPr>
          <a:lstStyle>
            <a:lvl1pPr>
              <a:defRPr sz="3600">
                <a:solidFill>
                  <a:schemeClr val="bg1"/>
                </a:solidFill>
                <a:latin typeface="Arial" panose="020B0604020202020204" pitchFamily="34" charset="0"/>
                <a:cs typeface="Arial" panose="020B0604020202020204" pitchFamily="34" charset="0"/>
              </a:defRPr>
            </a:lvl1pPr>
          </a:lstStyle>
          <a:p>
            <a:r>
              <a:rPr lang="es-ES"/>
              <a:t>Haga clic para modificar el estilo de título del patrón</a:t>
            </a:r>
            <a:endParaRPr lang="es-PE" dirty="0"/>
          </a:p>
        </p:txBody>
      </p:sp>
      <p:sp>
        <p:nvSpPr>
          <p:cNvPr id="3" name="Marcador de contenido 2">
            <a:extLst>
              <a:ext uri="{FF2B5EF4-FFF2-40B4-BE49-F238E27FC236}">
                <a16:creationId xmlns:a16="http://schemas.microsoft.com/office/drawing/2014/main" id="{23AF644C-C7BB-4C34-B226-35121BE2F934}"/>
              </a:ext>
            </a:extLst>
          </p:cNvPr>
          <p:cNvSpPr>
            <a:spLocks noGrp="1"/>
          </p:cNvSpPr>
          <p:nvPr>
            <p:ph sz="half" idx="1"/>
          </p:nvPr>
        </p:nvSpPr>
        <p:spPr>
          <a:xfrm>
            <a:off x="1135502" y="3826042"/>
            <a:ext cx="6630882" cy="2821404"/>
          </a:xfrm>
        </p:spPr>
        <p:txBody>
          <a:bodyPr>
            <a:normAutofit/>
          </a:bodyPr>
          <a:lstStyle>
            <a:lvl1pPr marL="228600" indent="-228600">
              <a:buClr>
                <a:srgbClr val="FFC000"/>
              </a:buClr>
              <a:buFont typeface="Wingdings" panose="05000000000000000000" pitchFamily="2" charset="2"/>
              <a:buChar char="§"/>
              <a:defRPr sz="2400">
                <a:solidFill>
                  <a:schemeClr val="bg1"/>
                </a:solidFill>
                <a:latin typeface="Arial" panose="020B0604020202020204" pitchFamily="34" charset="0"/>
                <a:cs typeface="Arial" panose="020B0604020202020204" pitchFamily="34" charset="0"/>
              </a:defRPr>
            </a:lvl1pPr>
            <a:lvl2pPr marL="685800" indent="-228600">
              <a:buClr>
                <a:srgbClr val="FFC000"/>
              </a:buClr>
              <a:buFont typeface="Wingdings" panose="05000000000000000000" pitchFamily="2" charset="2"/>
              <a:buChar char="§"/>
              <a:defRPr sz="2000">
                <a:solidFill>
                  <a:schemeClr val="bg1"/>
                </a:solidFill>
                <a:latin typeface="Arial" panose="020B0604020202020204" pitchFamily="34" charset="0"/>
                <a:cs typeface="Arial" panose="020B0604020202020204" pitchFamily="34" charset="0"/>
              </a:defRPr>
            </a:lvl2pPr>
            <a:lvl3pPr marL="1143000" indent="-228600">
              <a:buClr>
                <a:srgbClr val="FFC000"/>
              </a:buClr>
              <a:buFont typeface="Wingdings" panose="05000000000000000000" pitchFamily="2" charset="2"/>
              <a:buChar char="§"/>
              <a:defRPr sz="1800">
                <a:solidFill>
                  <a:schemeClr val="bg1"/>
                </a:solidFill>
                <a:latin typeface="Arial" panose="020B0604020202020204" pitchFamily="34" charset="0"/>
                <a:cs typeface="Arial" panose="020B0604020202020204" pitchFamily="34" charset="0"/>
              </a:defRPr>
            </a:lvl3pPr>
            <a:lvl4pPr marL="1600200" indent="-228600">
              <a:buClr>
                <a:srgbClr val="FFC000"/>
              </a:buClr>
              <a:buFont typeface="Wingdings" panose="05000000000000000000" pitchFamily="2" charset="2"/>
              <a:buChar char="§"/>
              <a:defRPr sz="1600">
                <a:solidFill>
                  <a:schemeClr val="bg1"/>
                </a:solidFill>
                <a:latin typeface="Arial" panose="020B0604020202020204" pitchFamily="34" charset="0"/>
                <a:cs typeface="Arial" panose="020B0604020202020204" pitchFamily="34" charset="0"/>
              </a:defRPr>
            </a:lvl4pPr>
            <a:lvl5pPr marL="2057400" indent="-228600">
              <a:buClr>
                <a:srgbClr val="FFC000"/>
              </a:buClr>
              <a:buFont typeface="Wingdings" panose="05000000000000000000" pitchFamily="2" charset="2"/>
              <a:buChar char="§"/>
              <a:defRPr sz="1600">
                <a:solidFill>
                  <a:schemeClr val="bg1"/>
                </a:solidFill>
                <a:latin typeface="Arial" panose="020B0604020202020204" pitchFamily="34" charset="0"/>
                <a:cs typeface="Arial" panose="020B0604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12" name="Rectángulo 10">
            <a:extLst>
              <a:ext uri="{FF2B5EF4-FFF2-40B4-BE49-F238E27FC236}">
                <a16:creationId xmlns:a16="http://schemas.microsoft.com/office/drawing/2014/main" id="{C8452CA7-8939-41C5-98A4-CD412E079CE9}"/>
              </a:ext>
            </a:extLst>
          </p:cNvPr>
          <p:cNvSpPr/>
          <p:nvPr/>
        </p:nvSpPr>
        <p:spPr>
          <a:xfrm>
            <a:off x="7480154" y="2310062"/>
            <a:ext cx="4714854" cy="4559719"/>
          </a:xfrm>
          <a:custGeom>
            <a:avLst/>
            <a:gdLst>
              <a:gd name="connsiteX0" fmla="*/ 0 w 5382126"/>
              <a:gd name="connsiteY0" fmla="*/ 0 h 319086"/>
              <a:gd name="connsiteX1" fmla="*/ 5382126 w 5382126"/>
              <a:gd name="connsiteY1" fmla="*/ 0 h 319086"/>
              <a:gd name="connsiteX2" fmla="*/ 5382126 w 5382126"/>
              <a:gd name="connsiteY2" fmla="*/ 319086 h 319086"/>
              <a:gd name="connsiteX3" fmla="*/ 0 w 5382126"/>
              <a:gd name="connsiteY3" fmla="*/ 319086 h 319086"/>
              <a:gd name="connsiteX4" fmla="*/ 0 w 5382126"/>
              <a:gd name="connsiteY4" fmla="*/ 0 h 319086"/>
              <a:gd name="connsiteX0" fmla="*/ 0 w 5382126"/>
              <a:gd name="connsiteY0" fmla="*/ 3771900 h 4090986"/>
              <a:gd name="connsiteX1" fmla="*/ 5376111 w 5382126"/>
              <a:gd name="connsiteY1" fmla="*/ 0 h 4090986"/>
              <a:gd name="connsiteX2" fmla="*/ 5382126 w 5382126"/>
              <a:gd name="connsiteY2" fmla="*/ 4090986 h 4090986"/>
              <a:gd name="connsiteX3" fmla="*/ 0 w 5382126"/>
              <a:gd name="connsiteY3" fmla="*/ 4090986 h 4090986"/>
              <a:gd name="connsiteX4" fmla="*/ 0 w 5382126"/>
              <a:gd name="connsiteY4" fmla="*/ 3771900 h 4090986"/>
              <a:gd name="connsiteX0" fmla="*/ 0 w 5797215"/>
              <a:gd name="connsiteY0" fmla="*/ 4102768 h 4102768"/>
              <a:gd name="connsiteX1" fmla="*/ 5791200 w 5797215"/>
              <a:gd name="connsiteY1" fmla="*/ 0 h 4102768"/>
              <a:gd name="connsiteX2" fmla="*/ 5797215 w 5797215"/>
              <a:gd name="connsiteY2" fmla="*/ 4090986 h 4102768"/>
              <a:gd name="connsiteX3" fmla="*/ 415089 w 5797215"/>
              <a:gd name="connsiteY3" fmla="*/ 4090986 h 4102768"/>
              <a:gd name="connsiteX4" fmla="*/ 0 w 5797215"/>
              <a:gd name="connsiteY4" fmla="*/ 4102768 h 41027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97215" h="4102768">
                <a:moveTo>
                  <a:pt x="0" y="4102768"/>
                </a:moveTo>
                <a:lnTo>
                  <a:pt x="5791200" y="0"/>
                </a:lnTo>
                <a:lnTo>
                  <a:pt x="5797215" y="4090986"/>
                </a:lnTo>
                <a:lnTo>
                  <a:pt x="415089" y="4090986"/>
                </a:lnTo>
                <a:lnTo>
                  <a:pt x="0" y="4102768"/>
                </a:lnTo>
                <a:close/>
              </a:path>
            </a:pathLst>
          </a:custGeom>
          <a:solidFill>
            <a:srgbClr val="002060">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pic>
        <p:nvPicPr>
          <p:cNvPr id="11" name="Gráfico 10">
            <a:extLst>
              <a:ext uri="{FF2B5EF4-FFF2-40B4-BE49-F238E27FC236}">
                <a16:creationId xmlns:a16="http://schemas.microsoft.com/office/drawing/2014/main" id="{1074BF8D-3B9B-4045-B5B7-C234A2BB132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43146" y="5921626"/>
            <a:ext cx="1528325" cy="403308"/>
          </a:xfrm>
          <a:prstGeom prst="rect">
            <a:avLst/>
          </a:prstGeom>
        </p:spPr>
      </p:pic>
      <p:sp>
        <p:nvSpPr>
          <p:cNvPr id="13" name="Rectángulo 12">
            <a:extLst>
              <a:ext uri="{FF2B5EF4-FFF2-40B4-BE49-F238E27FC236}">
                <a16:creationId xmlns:a16="http://schemas.microsoft.com/office/drawing/2014/main" id="{B4D133BB-441D-4447-946A-3F0346760D61}"/>
              </a:ext>
            </a:extLst>
          </p:cNvPr>
          <p:cNvSpPr/>
          <p:nvPr/>
        </p:nvSpPr>
        <p:spPr>
          <a:xfrm>
            <a:off x="832185" y="2103437"/>
            <a:ext cx="70184" cy="1331453"/>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PE"/>
          </a:p>
        </p:txBody>
      </p:sp>
    </p:spTree>
    <p:extLst>
      <p:ext uri="{BB962C8B-B14F-4D97-AF65-F5344CB8AC3E}">
        <p14:creationId xmlns:p14="http://schemas.microsoft.com/office/powerpoint/2010/main" val="3632889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id="{CB00A8D0-7D67-4BD2-A935-551B3F5156AD}"/>
              </a:ext>
            </a:extLst>
          </p:cNvPr>
          <p:cNvPicPr>
            <a:picLocks noChangeAspect="1"/>
          </p:cNvPicPr>
          <p:nvPr/>
        </p:nvPicPr>
        <p:blipFill rotWithShape="1">
          <a:blip r:embed="rId2" cstate="screen">
            <a:alphaModFix amt="50000"/>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90"/>
          <a:stretch/>
        </p:blipFill>
        <p:spPr>
          <a:xfrm>
            <a:off x="0" y="0"/>
            <a:ext cx="12192000" cy="6858000"/>
          </a:xfrm>
          <a:prstGeom prst="rect">
            <a:avLst/>
          </a:prstGeom>
        </p:spPr>
      </p:pic>
      <p:sp>
        <p:nvSpPr>
          <p:cNvPr id="11" name="Rectángulo 10">
            <a:extLst>
              <a:ext uri="{FF2B5EF4-FFF2-40B4-BE49-F238E27FC236}">
                <a16:creationId xmlns:a16="http://schemas.microsoft.com/office/drawing/2014/main" id="{0C624F0B-5073-4658-BA3A-DCBE1052DACB}"/>
              </a:ext>
            </a:extLst>
          </p:cNvPr>
          <p:cNvSpPr/>
          <p:nvPr/>
        </p:nvSpPr>
        <p:spPr>
          <a:xfrm>
            <a:off x="0" y="2197017"/>
            <a:ext cx="12192000" cy="2651061"/>
          </a:xfrm>
          <a:prstGeom prst="rect">
            <a:avLst/>
          </a:prstGeom>
          <a:solidFill>
            <a:srgbClr val="0070C0">
              <a:alpha val="8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sp>
        <p:nvSpPr>
          <p:cNvPr id="2" name="Título 1">
            <a:extLst>
              <a:ext uri="{FF2B5EF4-FFF2-40B4-BE49-F238E27FC236}">
                <a16:creationId xmlns:a16="http://schemas.microsoft.com/office/drawing/2014/main" id="{DBB5A950-CF1C-477A-A1B0-550EDECE0F0C}"/>
              </a:ext>
            </a:extLst>
          </p:cNvPr>
          <p:cNvSpPr>
            <a:spLocks noGrp="1"/>
          </p:cNvSpPr>
          <p:nvPr>
            <p:ph type="title"/>
          </p:nvPr>
        </p:nvSpPr>
        <p:spPr>
          <a:xfrm>
            <a:off x="2141829" y="2688015"/>
            <a:ext cx="7908341" cy="1325563"/>
          </a:xfrm>
        </p:spPr>
        <p:txBody>
          <a:bodyPr/>
          <a:lstStyle>
            <a:lvl1pPr algn="ctr">
              <a:defRPr>
                <a:solidFill>
                  <a:schemeClr val="bg1"/>
                </a:solidFill>
                <a:latin typeface="Arial" panose="020B0604020202020204" pitchFamily="34" charset="0"/>
                <a:cs typeface="Arial" panose="020B0604020202020204" pitchFamily="34" charset="0"/>
              </a:defRPr>
            </a:lvl1pPr>
          </a:lstStyle>
          <a:p>
            <a:r>
              <a:rPr lang="es-ES"/>
              <a:t>Haga clic para modificar el estilo de título del patrón</a:t>
            </a:r>
            <a:endParaRPr lang="es-PE" dirty="0"/>
          </a:p>
        </p:txBody>
      </p:sp>
      <p:sp>
        <p:nvSpPr>
          <p:cNvPr id="7" name="Marcador de fecha 6">
            <a:extLst>
              <a:ext uri="{FF2B5EF4-FFF2-40B4-BE49-F238E27FC236}">
                <a16:creationId xmlns:a16="http://schemas.microsoft.com/office/drawing/2014/main" id="{14CDB7A1-6B3D-44CD-A216-15CC3DC752B0}"/>
              </a:ext>
            </a:extLst>
          </p:cNvPr>
          <p:cNvSpPr>
            <a:spLocks noGrp="1"/>
          </p:cNvSpPr>
          <p:nvPr>
            <p:ph type="dt" sz="half" idx="10"/>
          </p:nvPr>
        </p:nvSpPr>
        <p:spPr/>
        <p:txBody>
          <a:bodyPr/>
          <a:lstStyle/>
          <a:p>
            <a:fld id="{025CD8DB-5355-40E7-B50A-EAA17C5E5D81}" type="datetimeFigureOut">
              <a:rPr lang="es-PE" smtClean="0"/>
              <a:t>4/01/2024</a:t>
            </a:fld>
            <a:endParaRPr lang="es-PE"/>
          </a:p>
        </p:txBody>
      </p:sp>
      <p:sp>
        <p:nvSpPr>
          <p:cNvPr id="8" name="Marcador de pie de página 7">
            <a:extLst>
              <a:ext uri="{FF2B5EF4-FFF2-40B4-BE49-F238E27FC236}">
                <a16:creationId xmlns:a16="http://schemas.microsoft.com/office/drawing/2014/main" id="{6F639C20-E99E-49DD-BDC0-5BAEA86E9BFC}"/>
              </a:ext>
            </a:extLst>
          </p:cNvPr>
          <p:cNvSpPr>
            <a:spLocks noGrp="1"/>
          </p:cNvSpPr>
          <p:nvPr>
            <p:ph type="ftr" sz="quarter" idx="11"/>
          </p:nvPr>
        </p:nvSpPr>
        <p:spPr/>
        <p:txBody>
          <a:bodyPr/>
          <a:lstStyle/>
          <a:p>
            <a:endParaRPr lang="es-PE"/>
          </a:p>
        </p:txBody>
      </p:sp>
      <p:sp>
        <p:nvSpPr>
          <p:cNvPr id="9" name="Marcador de número de diapositiva 8">
            <a:extLst>
              <a:ext uri="{FF2B5EF4-FFF2-40B4-BE49-F238E27FC236}">
                <a16:creationId xmlns:a16="http://schemas.microsoft.com/office/drawing/2014/main" id="{1A98938C-4C70-420F-BD3F-18980103E944}"/>
              </a:ext>
            </a:extLst>
          </p:cNvPr>
          <p:cNvSpPr>
            <a:spLocks noGrp="1"/>
          </p:cNvSpPr>
          <p:nvPr>
            <p:ph type="sldNum" sz="quarter" idx="12"/>
          </p:nvPr>
        </p:nvSpPr>
        <p:spPr/>
        <p:txBody>
          <a:bodyPr/>
          <a:lstStyle/>
          <a:p>
            <a:fld id="{EA39F234-D644-4346-B144-73031AE79C7F}" type="slidenum">
              <a:rPr lang="es-PE" smtClean="0"/>
              <a:t>‹Nº›</a:t>
            </a:fld>
            <a:endParaRPr lang="es-PE"/>
          </a:p>
        </p:txBody>
      </p:sp>
      <p:pic>
        <p:nvPicPr>
          <p:cNvPr id="12" name="Gráfico 11">
            <a:extLst>
              <a:ext uri="{FF2B5EF4-FFF2-40B4-BE49-F238E27FC236}">
                <a16:creationId xmlns:a16="http://schemas.microsoft.com/office/drawing/2014/main" id="{0DA9D93E-18D5-4E05-A9FE-6D5F6FE6E30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588483" y="4379494"/>
            <a:ext cx="1015034" cy="267856"/>
          </a:xfrm>
          <a:prstGeom prst="rect">
            <a:avLst/>
          </a:prstGeom>
        </p:spPr>
      </p:pic>
      <p:sp>
        <p:nvSpPr>
          <p:cNvPr id="13" name="Rectángulo 12">
            <a:extLst>
              <a:ext uri="{FF2B5EF4-FFF2-40B4-BE49-F238E27FC236}">
                <a16:creationId xmlns:a16="http://schemas.microsoft.com/office/drawing/2014/main" id="{7928D0B4-16BB-4672-AC29-A66C96CEDC78}"/>
              </a:ext>
            </a:extLst>
          </p:cNvPr>
          <p:cNvSpPr/>
          <p:nvPr/>
        </p:nvSpPr>
        <p:spPr>
          <a:xfrm rot="16200000">
            <a:off x="6068929" y="103481"/>
            <a:ext cx="54142" cy="7908344"/>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PE"/>
          </a:p>
        </p:txBody>
      </p:sp>
    </p:spTree>
    <p:extLst>
      <p:ext uri="{BB962C8B-B14F-4D97-AF65-F5344CB8AC3E}">
        <p14:creationId xmlns:p14="http://schemas.microsoft.com/office/powerpoint/2010/main" val="23259888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6D92CA-EBCF-4206-9F7D-4E4C1B85E246}"/>
              </a:ext>
            </a:extLst>
          </p:cNvPr>
          <p:cNvSpPr>
            <a:spLocks noGrp="1"/>
          </p:cNvSpPr>
          <p:nvPr>
            <p:ph type="title"/>
          </p:nvPr>
        </p:nvSpPr>
        <p:spPr/>
        <p:txBody>
          <a:bodyPr/>
          <a:lstStyle/>
          <a:p>
            <a:r>
              <a:rPr lang="es-ES"/>
              <a:t>Haga clic para modificar el estilo de título del patrón</a:t>
            </a:r>
            <a:endParaRPr lang="es-PE"/>
          </a:p>
        </p:txBody>
      </p:sp>
      <p:sp>
        <p:nvSpPr>
          <p:cNvPr id="3" name="Marcador de fecha 2">
            <a:extLst>
              <a:ext uri="{FF2B5EF4-FFF2-40B4-BE49-F238E27FC236}">
                <a16:creationId xmlns:a16="http://schemas.microsoft.com/office/drawing/2014/main" id="{EBCB5D9A-11EF-4E42-856E-3C42FA1D4261}"/>
              </a:ext>
            </a:extLst>
          </p:cNvPr>
          <p:cNvSpPr>
            <a:spLocks noGrp="1"/>
          </p:cNvSpPr>
          <p:nvPr>
            <p:ph type="dt" sz="half" idx="10"/>
          </p:nvPr>
        </p:nvSpPr>
        <p:spPr/>
        <p:txBody>
          <a:bodyPr/>
          <a:lstStyle/>
          <a:p>
            <a:fld id="{025CD8DB-5355-40E7-B50A-EAA17C5E5D81}" type="datetimeFigureOut">
              <a:rPr lang="es-PE" smtClean="0"/>
              <a:t>4/01/2024</a:t>
            </a:fld>
            <a:endParaRPr lang="es-PE"/>
          </a:p>
        </p:txBody>
      </p:sp>
      <p:sp>
        <p:nvSpPr>
          <p:cNvPr id="4" name="Marcador de pie de página 3">
            <a:extLst>
              <a:ext uri="{FF2B5EF4-FFF2-40B4-BE49-F238E27FC236}">
                <a16:creationId xmlns:a16="http://schemas.microsoft.com/office/drawing/2014/main" id="{40C0F11D-AF5E-4F0B-842E-EF36D1F8E2AD}"/>
              </a:ext>
            </a:extLst>
          </p:cNvPr>
          <p:cNvSpPr>
            <a:spLocks noGrp="1"/>
          </p:cNvSpPr>
          <p:nvPr>
            <p:ph type="ftr" sz="quarter" idx="11"/>
          </p:nvPr>
        </p:nvSpPr>
        <p:spPr/>
        <p:txBody>
          <a:bodyPr/>
          <a:lstStyle/>
          <a:p>
            <a:endParaRPr lang="es-PE"/>
          </a:p>
        </p:txBody>
      </p:sp>
      <p:sp>
        <p:nvSpPr>
          <p:cNvPr id="5" name="Marcador de número de diapositiva 4">
            <a:extLst>
              <a:ext uri="{FF2B5EF4-FFF2-40B4-BE49-F238E27FC236}">
                <a16:creationId xmlns:a16="http://schemas.microsoft.com/office/drawing/2014/main" id="{ACD3B438-FBF0-446C-B9B6-1F3A45190C5F}"/>
              </a:ext>
            </a:extLst>
          </p:cNvPr>
          <p:cNvSpPr>
            <a:spLocks noGrp="1"/>
          </p:cNvSpPr>
          <p:nvPr>
            <p:ph type="sldNum" sz="quarter" idx="12"/>
          </p:nvPr>
        </p:nvSpPr>
        <p:spPr/>
        <p:txBody>
          <a:bodyPr/>
          <a:lstStyle/>
          <a:p>
            <a:fld id="{EA39F234-D644-4346-B144-73031AE79C7F}" type="slidenum">
              <a:rPr lang="es-PE" smtClean="0"/>
              <a:t>‹Nº›</a:t>
            </a:fld>
            <a:endParaRPr lang="es-PE"/>
          </a:p>
        </p:txBody>
      </p:sp>
    </p:spTree>
    <p:extLst>
      <p:ext uri="{BB962C8B-B14F-4D97-AF65-F5344CB8AC3E}">
        <p14:creationId xmlns:p14="http://schemas.microsoft.com/office/powerpoint/2010/main" val="2562277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82FD9BB3-ACD6-41DC-9A63-9F7DEA74C725}"/>
              </a:ext>
            </a:extLst>
          </p:cNvPr>
          <p:cNvSpPr>
            <a:spLocks noGrp="1"/>
          </p:cNvSpPr>
          <p:nvPr>
            <p:ph type="dt" sz="half" idx="10"/>
          </p:nvPr>
        </p:nvSpPr>
        <p:spPr/>
        <p:txBody>
          <a:bodyPr/>
          <a:lstStyle/>
          <a:p>
            <a:fld id="{025CD8DB-5355-40E7-B50A-EAA17C5E5D81}" type="datetimeFigureOut">
              <a:rPr lang="es-PE" smtClean="0"/>
              <a:t>4/01/2024</a:t>
            </a:fld>
            <a:endParaRPr lang="es-PE"/>
          </a:p>
        </p:txBody>
      </p:sp>
      <p:sp>
        <p:nvSpPr>
          <p:cNvPr id="3" name="Marcador de pie de página 2">
            <a:extLst>
              <a:ext uri="{FF2B5EF4-FFF2-40B4-BE49-F238E27FC236}">
                <a16:creationId xmlns:a16="http://schemas.microsoft.com/office/drawing/2014/main" id="{B2C4DDCA-A528-474A-AA48-007C07F2F40A}"/>
              </a:ext>
            </a:extLst>
          </p:cNvPr>
          <p:cNvSpPr>
            <a:spLocks noGrp="1"/>
          </p:cNvSpPr>
          <p:nvPr>
            <p:ph type="ftr" sz="quarter" idx="11"/>
          </p:nvPr>
        </p:nvSpPr>
        <p:spPr/>
        <p:txBody>
          <a:bodyPr/>
          <a:lstStyle/>
          <a:p>
            <a:endParaRPr lang="es-PE"/>
          </a:p>
        </p:txBody>
      </p:sp>
      <p:sp>
        <p:nvSpPr>
          <p:cNvPr id="4" name="Marcador de número de diapositiva 3">
            <a:extLst>
              <a:ext uri="{FF2B5EF4-FFF2-40B4-BE49-F238E27FC236}">
                <a16:creationId xmlns:a16="http://schemas.microsoft.com/office/drawing/2014/main" id="{FA9640A0-E398-4431-B0AE-B245D0465BB5}"/>
              </a:ext>
            </a:extLst>
          </p:cNvPr>
          <p:cNvSpPr>
            <a:spLocks noGrp="1"/>
          </p:cNvSpPr>
          <p:nvPr>
            <p:ph type="sldNum" sz="quarter" idx="12"/>
          </p:nvPr>
        </p:nvSpPr>
        <p:spPr/>
        <p:txBody>
          <a:bodyPr/>
          <a:lstStyle/>
          <a:p>
            <a:fld id="{EA39F234-D644-4346-B144-73031AE79C7F}" type="slidenum">
              <a:rPr lang="es-PE" smtClean="0"/>
              <a:t>‹Nº›</a:t>
            </a:fld>
            <a:endParaRPr lang="es-PE"/>
          </a:p>
        </p:txBody>
      </p:sp>
    </p:spTree>
    <p:extLst>
      <p:ext uri="{BB962C8B-B14F-4D97-AF65-F5344CB8AC3E}">
        <p14:creationId xmlns:p14="http://schemas.microsoft.com/office/powerpoint/2010/main" val="2808192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BE33666-5557-4B22-AEFD-0ACA5CA52B5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PE"/>
          </a:p>
        </p:txBody>
      </p:sp>
      <p:sp>
        <p:nvSpPr>
          <p:cNvPr id="3" name="Marcador de contenido 2">
            <a:extLst>
              <a:ext uri="{FF2B5EF4-FFF2-40B4-BE49-F238E27FC236}">
                <a16:creationId xmlns:a16="http://schemas.microsoft.com/office/drawing/2014/main" id="{26519C5F-8393-4E08-9224-5D446119CC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Marcador de texto 3">
            <a:extLst>
              <a:ext uri="{FF2B5EF4-FFF2-40B4-BE49-F238E27FC236}">
                <a16:creationId xmlns:a16="http://schemas.microsoft.com/office/drawing/2014/main" id="{A08ABA72-1F47-4C2E-A2EB-91B76D6C40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C3C4E225-163D-4065-B702-3CA4D130AF68}"/>
              </a:ext>
            </a:extLst>
          </p:cNvPr>
          <p:cNvSpPr>
            <a:spLocks noGrp="1"/>
          </p:cNvSpPr>
          <p:nvPr>
            <p:ph type="dt" sz="half" idx="10"/>
          </p:nvPr>
        </p:nvSpPr>
        <p:spPr/>
        <p:txBody>
          <a:bodyPr/>
          <a:lstStyle/>
          <a:p>
            <a:fld id="{025CD8DB-5355-40E7-B50A-EAA17C5E5D81}" type="datetimeFigureOut">
              <a:rPr lang="es-PE" smtClean="0"/>
              <a:t>4/01/2024</a:t>
            </a:fld>
            <a:endParaRPr lang="es-PE"/>
          </a:p>
        </p:txBody>
      </p:sp>
      <p:sp>
        <p:nvSpPr>
          <p:cNvPr id="6" name="Marcador de pie de página 5">
            <a:extLst>
              <a:ext uri="{FF2B5EF4-FFF2-40B4-BE49-F238E27FC236}">
                <a16:creationId xmlns:a16="http://schemas.microsoft.com/office/drawing/2014/main" id="{6993FFC7-34BF-41F0-A482-D147EB2C3BF3}"/>
              </a:ext>
            </a:extLst>
          </p:cNvPr>
          <p:cNvSpPr>
            <a:spLocks noGrp="1"/>
          </p:cNvSpPr>
          <p:nvPr>
            <p:ph type="ftr" sz="quarter" idx="11"/>
          </p:nvPr>
        </p:nvSpPr>
        <p:spPr/>
        <p:txBody>
          <a:bodyPr/>
          <a:lstStyle/>
          <a:p>
            <a:endParaRPr lang="es-PE"/>
          </a:p>
        </p:txBody>
      </p:sp>
      <p:sp>
        <p:nvSpPr>
          <p:cNvPr id="7" name="Marcador de número de diapositiva 6">
            <a:extLst>
              <a:ext uri="{FF2B5EF4-FFF2-40B4-BE49-F238E27FC236}">
                <a16:creationId xmlns:a16="http://schemas.microsoft.com/office/drawing/2014/main" id="{0BE4D4E0-7D9E-4343-B5B7-E26B4574F522}"/>
              </a:ext>
            </a:extLst>
          </p:cNvPr>
          <p:cNvSpPr>
            <a:spLocks noGrp="1"/>
          </p:cNvSpPr>
          <p:nvPr>
            <p:ph type="sldNum" sz="quarter" idx="12"/>
          </p:nvPr>
        </p:nvSpPr>
        <p:spPr/>
        <p:txBody>
          <a:bodyPr/>
          <a:lstStyle/>
          <a:p>
            <a:fld id="{EA39F234-D644-4346-B144-73031AE79C7F}" type="slidenum">
              <a:rPr lang="es-PE" smtClean="0"/>
              <a:t>‹Nº›</a:t>
            </a:fld>
            <a:endParaRPr lang="es-PE"/>
          </a:p>
        </p:txBody>
      </p:sp>
    </p:spTree>
    <p:extLst>
      <p:ext uri="{BB962C8B-B14F-4D97-AF65-F5344CB8AC3E}">
        <p14:creationId xmlns:p14="http://schemas.microsoft.com/office/powerpoint/2010/main" val="2621552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AE631D-B2FA-483B-AC92-2085DEAFEAA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PE"/>
          </a:p>
        </p:txBody>
      </p:sp>
      <p:sp>
        <p:nvSpPr>
          <p:cNvPr id="3" name="Marcador de posición de imagen 2">
            <a:extLst>
              <a:ext uri="{FF2B5EF4-FFF2-40B4-BE49-F238E27FC236}">
                <a16:creationId xmlns:a16="http://schemas.microsoft.com/office/drawing/2014/main" id="{C21D0007-A0E8-416D-85CA-C5E31EE8636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s-PE"/>
          </a:p>
        </p:txBody>
      </p:sp>
      <p:sp>
        <p:nvSpPr>
          <p:cNvPr id="4" name="Marcador de texto 3">
            <a:extLst>
              <a:ext uri="{FF2B5EF4-FFF2-40B4-BE49-F238E27FC236}">
                <a16:creationId xmlns:a16="http://schemas.microsoft.com/office/drawing/2014/main" id="{90F1BC56-7E6A-43E0-A3EC-F373EAA6F6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4E9C54E9-4713-402D-A3AB-3519ACCCF966}"/>
              </a:ext>
            </a:extLst>
          </p:cNvPr>
          <p:cNvSpPr>
            <a:spLocks noGrp="1"/>
          </p:cNvSpPr>
          <p:nvPr>
            <p:ph type="dt" sz="half" idx="10"/>
          </p:nvPr>
        </p:nvSpPr>
        <p:spPr/>
        <p:txBody>
          <a:bodyPr/>
          <a:lstStyle/>
          <a:p>
            <a:fld id="{025CD8DB-5355-40E7-B50A-EAA17C5E5D81}" type="datetimeFigureOut">
              <a:rPr lang="es-PE" smtClean="0"/>
              <a:t>4/01/2024</a:t>
            </a:fld>
            <a:endParaRPr lang="es-PE"/>
          </a:p>
        </p:txBody>
      </p:sp>
      <p:sp>
        <p:nvSpPr>
          <p:cNvPr id="6" name="Marcador de pie de página 5">
            <a:extLst>
              <a:ext uri="{FF2B5EF4-FFF2-40B4-BE49-F238E27FC236}">
                <a16:creationId xmlns:a16="http://schemas.microsoft.com/office/drawing/2014/main" id="{9B5ED50D-4396-42D2-8D1E-CE5C0E9EF5F5}"/>
              </a:ext>
            </a:extLst>
          </p:cNvPr>
          <p:cNvSpPr>
            <a:spLocks noGrp="1"/>
          </p:cNvSpPr>
          <p:nvPr>
            <p:ph type="ftr" sz="quarter" idx="11"/>
          </p:nvPr>
        </p:nvSpPr>
        <p:spPr/>
        <p:txBody>
          <a:bodyPr/>
          <a:lstStyle/>
          <a:p>
            <a:endParaRPr lang="es-PE"/>
          </a:p>
        </p:txBody>
      </p:sp>
      <p:sp>
        <p:nvSpPr>
          <p:cNvPr id="7" name="Marcador de número de diapositiva 6">
            <a:extLst>
              <a:ext uri="{FF2B5EF4-FFF2-40B4-BE49-F238E27FC236}">
                <a16:creationId xmlns:a16="http://schemas.microsoft.com/office/drawing/2014/main" id="{6C0CF5A3-B4B0-4871-970D-6D93A493A58B}"/>
              </a:ext>
            </a:extLst>
          </p:cNvPr>
          <p:cNvSpPr>
            <a:spLocks noGrp="1"/>
          </p:cNvSpPr>
          <p:nvPr>
            <p:ph type="sldNum" sz="quarter" idx="12"/>
          </p:nvPr>
        </p:nvSpPr>
        <p:spPr/>
        <p:txBody>
          <a:bodyPr/>
          <a:lstStyle/>
          <a:p>
            <a:fld id="{EA39F234-D644-4346-B144-73031AE79C7F}" type="slidenum">
              <a:rPr lang="es-PE" smtClean="0"/>
              <a:t>‹Nº›</a:t>
            </a:fld>
            <a:endParaRPr lang="es-PE"/>
          </a:p>
        </p:txBody>
      </p:sp>
    </p:spTree>
    <p:extLst>
      <p:ext uri="{BB962C8B-B14F-4D97-AF65-F5344CB8AC3E}">
        <p14:creationId xmlns:p14="http://schemas.microsoft.com/office/powerpoint/2010/main" val="2482836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8FF378D-857D-44D0-80BE-AB93A86930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PE"/>
          </a:p>
        </p:txBody>
      </p:sp>
      <p:sp>
        <p:nvSpPr>
          <p:cNvPr id="3" name="Marcador de texto 2">
            <a:extLst>
              <a:ext uri="{FF2B5EF4-FFF2-40B4-BE49-F238E27FC236}">
                <a16:creationId xmlns:a16="http://schemas.microsoft.com/office/drawing/2014/main" id="{3C150695-5045-4FCC-9BB5-379B03F6092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Marcador de fecha 3">
            <a:extLst>
              <a:ext uri="{FF2B5EF4-FFF2-40B4-BE49-F238E27FC236}">
                <a16:creationId xmlns:a16="http://schemas.microsoft.com/office/drawing/2014/main" id="{FBF62251-283A-4495-A22C-4EBA0C132D6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5CD8DB-5355-40E7-B50A-EAA17C5E5D81}" type="datetimeFigureOut">
              <a:rPr lang="es-PE" smtClean="0"/>
              <a:t>4/01/2024</a:t>
            </a:fld>
            <a:endParaRPr lang="es-PE"/>
          </a:p>
        </p:txBody>
      </p:sp>
      <p:sp>
        <p:nvSpPr>
          <p:cNvPr id="5" name="Marcador de pie de página 4">
            <a:extLst>
              <a:ext uri="{FF2B5EF4-FFF2-40B4-BE49-F238E27FC236}">
                <a16:creationId xmlns:a16="http://schemas.microsoft.com/office/drawing/2014/main" id="{60CF6C9C-8FD8-43C5-9319-1E226CE6E8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E"/>
          </a:p>
        </p:txBody>
      </p:sp>
      <p:sp>
        <p:nvSpPr>
          <p:cNvPr id="6" name="Marcador de número de diapositiva 5">
            <a:extLst>
              <a:ext uri="{FF2B5EF4-FFF2-40B4-BE49-F238E27FC236}">
                <a16:creationId xmlns:a16="http://schemas.microsoft.com/office/drawing/2014/main" id="{C578E769-7EBB-4386-A463-27FF698F7A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39F234-D644-4346-B144-73031AE79C7F}" type="slidenum">
              <a:rPr lang="es-PE" smtClean="0"/>
              <a:t>‹Nº›</a:t>
            </a:fld>
            <a:endParaRPr lang="es-PE"/>
          </a:p>
        </p:txBody>
      </p:sp>
    </p:spTree>
    <p:extLst>
      <p:ext uri="{BB962C8B-B14F-4D97-AF65-F5344CB8AC3E}">
        <p14:creationId xmlns:p14="http://schemas.microsoft.com/office/powerpoint/2010/main" val="1391670385"/>
      </p:ext>
    </p:extLst>
  </p:cSld>
  <p:clrMap bg1="lt1" tx1="dk1" bg2="lt2" tx2="dk2" accent1="accent1" accent2="accent2" accent3="accent3" accent4="accent4" accent5="accent5" accent6="accent6" hlink="hlink" folHlink="folHlink"/>
  <p:sldLayoutIdLst>
    <p:sldLayoutId id="2147484133" r:id="rId1"/>
    <p:sldLayoutId id="2147484134" r:id="rId2"/>
    <p:sldLayoutId id="2147484135" r:id="rId3"/>
    <p:sldLayoutId id="2147484136" r:id="rId4"/>
    <p:sldLayoutId id="2147484137" r:id="rId5"/>
    <p:sldLayoutId id="2147484138" r:id="rId6"/>
    <p:sldLayoutId id="2147484139" r:id="rId7"/>
    <p:sldLayoutId id="2147484140" r:id="rId8"/>
    <p:sldLayoutId id="2147484141" r:id="rId9"/>
    <p:sldLayoutId id="2147484142" r:id="rId10"/>
    <p:sldLayoutId id="2147484143" r:id="rId11"/>
    <p:sldLayoutId id="2147484144" r:id="rId12"/>
    <p:sldLayoutId id="2147484145" r:id="rId13"/>
    <p:sldLayoutId id="2147484146"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Layout" Target="../diagrams/layout5.xml"/><Relationship Id="rId7" Type="http://schemas.openxmlformats.org/officeDocument/2006/relationships/image" Target="../media/image10.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8D4BB34-33C7-41F0-9A96-D676F363E565}"/>
              </a:ext>
            </a:extLst>
          </p:cNvPr>
          <p:cNvSpPr>
            <a:spLocks noGrp="1"/>
          </p:cNvSpPr>
          <p:nvPr>
            <p:ph type="ctrTitle"/>
          </p:nvPr>
        </p:nvSpPr>
        <p:spPr>
          <a:xfrm>
            <a:off x="723900" y="2247064"/>
            <a:ext cx="3420979" cy="1867652"/>
          </a:xfrm>
        </p:spPr>
        <p:txBody>
          <a:bodyPr>
            <a:normAutofit fontScale="90000"/>
          </a:bodyPr>
          <a:lstStyle/>
          <a:p>
            <a:pPr>
              <a:lnSpc>
                <a:spcPct val="90000"/>
              </a:lnSpc>
            </a:pPr>
            <a:r>
              <a:rPr lang="es-ES" dirty="0"/>
              <a:t>Incremento Patrimonial No Justificado</a:t>
            </a:r>
            <a:endParaRPr lang="es-PE" dirty="0"/>
          </a:p>
        </p:txBody>
      </p:sp>
      <p:sp>
        <p:nvSpPr>
          <p:cNvPr id="3" name="Subtítulo 2">
            <a:extLst>
              <a:ext uri="{FF2B5EF4-FFF2-40B4-BE49-F238E27FC236}">
                <a16:creationId xmlns:a16="http://schemas.microsoft.com/office/drawing/2014/main" id="{D38D7BFF-3267-498D-B42D-2F3C471BBF2A}"/>
              </a:ext>
            </a:extLst>
          </p:cNvPr>
          <p:cNvSpPr>
            <a:spLocks noGrp="1"/>
          </p:cNvSpPr>
          <p:nvPr>
            <p:ph type="subTitle" idx="1"/>
          </p:nvPr>
        </p:nvSpPr>
        <p:spPr/>
        <p:txBody>
          <a:bodyPr/>
          <a:lstStyle/>
          <a:p>
            <a:endParaRPr lang="es-PE"/>
          </a:p>
        </p:txBody>
      </p:sp>
    </p:spTree>
    <p:extLst>
      <p:ext uri="{BB962C8B-B14F-4D97-AF65-F5344CB8AC3E}">
        <p14:creationId xmlns:p14="http://schemas.microsoft.com/office/powerpoint/2010/main" val="36162563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
            <a:lum/>
          </a:blip>
          <a:srcRect/>
          <a:tile tx="0" ty="0" sx="100000" sy="100000" flip="none" algn="tl"/>
        </a:blip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2B71F2B-DEBD-4A34-81A6-C7E7D9AD8542}"/>
              </a:ext>
            </a:extLst>
          </p:cNvPr>
          <p:cNvSpPr>
            <a:spLocks noGrp="1"/>
          </p:cNvSpPr>
          <p:nvPr>
            <p:ph idx="1"/>
          </p:nvPr>
        </p:nvSpPr>
        <p:spPr>
          <a:xfrm>
            <a:off x="1292464" y="2041859"/>
            <a:ext cx="10131520" cy="4082215"/>
          </a:xfrm>
        </p:spPr>
        <p:txBody>
          <a:bodyPr anchor="t">
            <a:normAutofit lnSpcReduction="10000"/>
          </a:bodyPr>
          <a:lstStyle/>
          <a:p>
            <a:pPr algn="just">
              <a:lnSpc>
                <a:spcPct val="90000"/>
              </a:lnSpc>
            </a:pPr>
            <a:r>
              <a:rPr lang="es-MX" sz="1600" dirty="0">
                <a:latin typeface="Arial" panose="020B0604020202020204" pitchFamily="34" charset="0"/>
                <a:cs typeface="Arial" panose="020B0604020202020204" pitchFamily="34" charset="0"/>
              </a:rPr>
              <a:t>El Sr. Raúl Ríos Soto, con RUC </a:t>
            </a:r>
            <a:r>
              <a:rPr lang="es-MX" sz="1600" dirty="0" err="1">
                <a:latin typeface="Arial" panose="020B0604020202020204" pitchFamily="34" charset="0"/>
                <a:cs typeface="Arial" panose="020B0604020202020204" pitchFamily="34" charset="0"/>
              </a:rPr>
              <a:t>N°</a:t>
            </a:r>
            <a:r>
              <a:rPr lang="es-MX" sz="1600" dirty="0">
                <a:latin typeface="Arial" panose="020B0604020202020204" pitchFamily="34" charset="0"/>
                <a:cs typeface="Arial" panose="020B0604020202020204" pitchFamily="34" charset="0"/>
              </a:rPr>
              <a:t> 10245478901, de profesión médico, durante el ejercicio gravable 2022 ha realizado lo siguiente:</a:t>
            </a:r>
            <a:endParaRPr lang="es-PE" sz="1600" dirty="0">
              <a:latin typeface="Arial" panose="020B0604020202020204" pitchFamily="34" charset="0"/>
              <a:cs typeface="Arial" panose="020B0604020202020204" pitchFamily="34" charset="0"/>
            </a:endParaRPr>
          </a:p>
          <a:p>
            <a:pPr lvl="0" algn="just">
              <a:lnSpc>
                <a:spcPct val="90000"/>
              </a:lnSpc>
            </a:pPr>
            <a:r>
              <a:rPr lang="es-MX" sz="1600" dirty="0">
                <a:latin typeface="Arial" panose="020B0604020202020204" pitchFamily="34" charset="0"/>
                <a:cs typeface="Arial" panose="020B0604020202020204" pitchFamily="34" charset="0"/>
              </a:rPr>
              <a:t>De manera dependiente, labora en el Hospital Cuidando SAC, por lo cual percibirá la suma total de S/ 180,000.</a:t>
            </a:r>
            <a:endParaRPr lang="es-PE" sz="1600" dirty="0">
              <a:latin typeface="Arial" panose="020B0604020202020204" pitchFamily="34" charset="0"/>
              <a:cs typeface="Arial" panose="020B0604020202020204" pitchFamily="34" charset="0"/>
            </a:endParaRPr>
          </a:p>
          <a:p>
            <a:pPr lvl="0" algn="just">
              <a:lnSpc>
                <a:spcPct val="90000"/>
              </a:lnSpc>
            </a:pPr>
            <a:r>
              <a:rPr lang="es-MX" sz="1600" dirty="0">
                <a:latin typeface="Arial" panose="020B0604020202020204" pitchFamily="34" charset="0"/>
                <a:cs typeface="Arial" panose="020B0604020202020204" pitchFamily="34" charset="0"/>
              </a:rPr>
              <a:t>De manera independiente realiza atenciones médicas en su consultorio particular, emitiendo recibos por honorario, por la suma total de S/ 50,000.</a:t>
            </a:r>
            <a:endParaRPr lang="es-PE" sz="1600" dirty="0">
              <a:latin typeface="Arial" panose="020B0604020202020204" pitchFamily="34" charset="0"/>
              <a:cs typeface="Arial" panose="020B0604020202020204" pitchFamily="34" charset="0"/>
            </a:endParaRPr>
          </a:p>
          <a:p>
            <a:pPr lvl="0" algn="just">
              <a:lnSpc>
                <a:spcPct val="90000"/>
              </a:lnSpc>
            </a:pPr>
            <a:r>
              <a:rPr lang="es-MX" sz="1600" dirty="0">
                <a:latin typeface="Arial" panose="020B0604020202020204" pitchFamily="34" charset="0"/>
                <a:cs typeface="Arial" panose="020B0604020202020204" pitchFamily="34" charset="0"/>
              </a:rPr>
              <a:t>Dictó una conferencia en Ecuador siendo su participación remunerada con US$ 3,200 (monto que percibirá en efectivo).</a:t>
            </a:r>
            <a:endParaRPr lang="es-PE" sz="1600" dirty="0">
              <a:latin typeface="Arial" panose="020B0604020202020204" pitchFamily="34" charset="0"/>
              <a:cs typeface="Arial" panose="020B0604020202020204" pitchFamily="34" charset="0"/>
            </a:endParaRPr>
          </a:p>
          <a:p>
            <a:pPr lvl="0" algn="just">
              <a:lnSpc>
                <a:spcPct val="90000"/>
              </a:lnSpc>
            </a:pPr>
            <a:r>
              <a:rPr lang="es-MX" sz="1600" dirty="0">
                <a:latin typeface="Arial" panose="020B0604020202020204" pitchFamily="34" charset="0"/>
                <a:cs typeface="Arial" panose="020B0604020202020204" pitchFamily="34" charset="0"/>
              </a:rPr>
              <a:t>Realizó un aporte de capital a la empresa “Z” por S/ 30,000.</a:t>
            </a:r>
            <a:endParaRPr lang="es-PE" sz="1600" dirty="0">
              <a:latin typeface="Arial" panose="020B0604020202020204" pitchFamily="34" charset="0"/>
              <a:cs typeface="Arial" panose="020B0604020202020204" pitchFamily="34" charset="0"/>
            </a:endParaRPr>
          </a:p>
          <a:p>
            <a:pPr lvl="0" algn="just">
              <a:lnSpc>
                <a:spcPct val="90000"/>
              </a:lnSpc>
            </a:pPr>
            <a:r>
              <a:rPr lang="es-MX" sz="1600" dirty="0">
                <a:latin typeface="Arial" panose="020B0604020202020204" pitchFamily="34" charset="0"/>
                <a:cs typeface="Arial" panose="020B0604020202020204" pitchFamily="34" charset="0"/>
              </a:rPr>
              <a:t>Con motivo de su celebrar su matrimonio, solicitó un préstamo bancario por S/ 70,000 para los gastos de la fiesta.</a:t>
            </a:r>
            <a:endParaRPr lang="es-PE" sz="1600" dirty="0">
              <a:latin typeface="Arial" panose="020B0604020202020204" pitchFamily="34" charset="0"/>
              <a:cs typeface="Arial" panose="020B0604020202020204" pitchFamily="34" charset="0"/>
            </a:endParaRPr>
          </a:p>
          <a:p>
            <a:pPr lvl="0" algn="just">
              <a:lnSpc>
                <a:spcPct val="90000"/>
              </a:lnSpc>
            </a:pPr>
            <a:r>
              <a:rPr lang="es-MX" sz="1600" dirty="0">
                <a:latin typeface="Arial" panose="020B0604020202020204" pitchFamily="34" charset="0"/>
                <a:cs typeface="Arial" panose="020B0604020202020204" pitchFamily="34" charset="0"/>
              </a:rPr>
              <a:t>Realizó compras diversas por el importe de S/ 30,000, usando su tarjeta de crédito.</a:t>
            </a:r>
            <a:endParaRPr lang="es-PE" sz="1600" dirty="0">
              <a:latin typeface="Arial" panose="020B0604020202020204" pitchFamily="34" charset="0"/>
              <a:cs typeface="Arial" panose="020B0604020202020204" pitchFamily="34" charset="0"/>
            </a:endParaRPr>
          </a:p>
          <a:p>
            <a:pPr lvl="0" algn="just">
              <a:lnSpc>
                <a:spcPct val="90000"/>
              </a:lnSpc>
            </a:pPr>
            <a:r>
              <a:rPr lang="es-MX" sz="1600" dirty="0">
                <a:latin typeface="Arial" panose="020B0604020202020204" pitchFamily="34" charset="0"/>
                <a:cs typeface="Arial" panose="020B0604020202020204" pitchFamily="34" charset="0"/>
              </a:rPr>
              <a:t>Adquirió un inmueble por S/ 430,000.</a:t>
            </a:r>
            <a:endParaRPr lang="es-PE" sz="1600" dirty="0">
              <a:latin typeface="Arial" panose="020B0604020202020204" pitchFamily="34" charset="0"/>
              <a:cs typeface="Arial" panose="020B0604020202020204" pitchFamily="34" charset="0"/>
            </a:endParaRPr>
          </a:p>
          <a:p>
            <a:pPr lvl="0" algn="just">
              <a:lnSpc>
                <a:spcPct val="90000"/>
              </a:lnSpc>
            </a:pPr>
            <a:r>
              <a:rPr lang="es-MX" sz="1600" dirty="0">
                <a:latin typeface="Arial" panose="020B0604020202020204" pitchFamily="34" charset="0"/>
                <a:cs typeface="Arial" panose="020B0604020202020204" pitchFamily="34" charset="0"/>
              </a:rPr>
              <a:t>Recibió de sus padrinos de matrimonio, como regalo de bodas un automóvil valorizado en S/ 150,000.</a:t>
            </a:r>
            <a:endParaRPr lang="es-PE" sz="1100" dirty="0">
              <a:latin typeface="Arial" panose="020B0604020202020204" pitchFamily="34" charset="0"/>
              <a:cs typeface="Arial" panose="020B0604020202020204" pitchFamily="34" charset="0"/>
            </a:endParaRPr>
          </a:p>
        </p:txBody>
      </p:sp>
      <p:sp>
        <p:nvSpPr>
          <p:cNvPr id="2" name="Título 1">
            <a:extLst>
              <a:ext uri="{FF2B5EF4-FFF2-40B4-BE49-F238E27FC236}">
                <a16:creationId xmlns:a16="http://schemas.microsoft.com/office/drawing/2014/main" id="{0D7578E3-86DD-46DD-82BF-57E9FF869BA0}"/>
              </a:ext>
            </a:extLst>
          </p:cNvPr>
          <p:cNvSpPr>
            <a:spLocks noGrp="1"/>
          </p:cNvSpPr>
          <p:nvPr>
            <p:ph type="title"/>
          </p:nvPr>
        </p:nvSpPr>
        <p:spPr>
          <a:xfrm>
            <a:off x="1024218" y="525449"/>
            <a:ext cx="6958735" cy="507951"/>
          </a:xfrm>
        </p:spPr>
        <p:txBody>
          <a:bodyPr anchor="t">
            <a:normAutofit/>
          </a:bodyPr>
          <a:lstStyle/>
          <a:p>
            <a:r>
              <a:rPr lang="es-ES" sz="2800" dirty="0">
                <a:latin typeface="Arial" panose="020B0604020202020204" pitchFamily="34" charset="0"/>
                <a:cs typeface="Arial" panose="020B0604020202020204" pitchFamily="34" charset="0"/>
              </a:rPr>
              <a:t>Caso Práctico N°1:</a:t>
            </a:r>
            <a:endParaRPr lang="es-PE"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39647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0"/>
            <a:duotone>
              <a:schemeClr val="bg2">
                <a:shade val="69000"/>
                <a:hueMod val="108000"/>
                <a:satMod val="164000"/>
                <a:lumMod val="74000"/>
              </a:schemeClr>
              <a:schemeClr val="bg2">
                <a:tint val="96000"/>
                <a:hueMod val="88000"/>
                <a:satMod val="140000"/>
                <a:lumMod val="132000"/>
              </a:schemeClr>
            </a:duotone>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DAE566-1D08-4B90-AC4C-7DF94AC09F85}"/>
              </a:ext>
            </a:extLst>
          </p:cNvPr>
          <p:cNvSpPr>
            <a:spLocks noGrp="1"/>
          </p:cNvSpPr>
          <p:nvPr>
            <p:ph type="title"/>
          </p:nvPr>
        </p:nvSpPr>
        <p:spPr/>
        <p:txBody>
          <a:bodyPr/>
          <a:lstStyle/>
          <a:p>
            <a:endParaRPr lang="es-PE"/>
          </a:p>
        </p:txBody>
      </p:sp>
      <p:graphicFrame>
        <p:nvGraphicFramePr>
          <p:cNvPr id="4" name="Marcador de contenido 3">
            <a:extLst>
              <a:ext uri="{FF2B5EF4-FFF2-40B4-BE49-F238E27FC236}">
                <a16:creationId xmlns:a16="http://schemas.microsoft.com/office/drawing/2014/main" id="{ED26CD24-629A-4B5F-9C8A-63A6FB89FFB9}"/>
              </a:ext>
            </a:extLst>
          </p:cNvPr>
          <p:cNvGraphicFramePr>
            <a:graphicFrameLocks noGrp="1"/>
          </p:cNvGraphicFramePr>
          <p:nvPr>
            <p:ph idx="4294967295"/>
            <p:extLst>
              <p:ext uri="{D42A27DB-BD31-4B8C-83A1-F6EECF244321}">
                <p14:modId xmlns:p14="http://schemas.microsoft.com/office/powerpoint/2010/main" val="2626873045"/>
              </p:ext>
            </p:extLst>
          </p:nvPr>
        </p:nvGraphicFramePr>
        <p:xfrm>
          <a:off x="190422" y="176281"/>
          <a:ext cx="11811156" cy="6505438"/>
        </p:xfrm>
        <a:graphic>
          <a:graphicData uri="http://schemas.openxmlformats.org/drawingml/2006/table">
            <a:tbl>
              <a:tblPr firstRow="1" firstCol="1" bandRow="1">
                <a:tableStyleId>{7DF18680-E054-41AD-8BC1-D1AEF772440D}</a:tableStyleId>
              </a:tblPr>
              <a:tblGrid>
                <a:gridCol w="619281">
                  <a:extLst>
                    <a:ext uri="{9D8B030D-6E8A-4147-A177-3AD203B41FA5}">
                      <a16:colId xmlns:a16="http://schemas.microsoft.com/office/drawing/2014/main" val="3589131431"/>
                    </a:ext>
                  </a:extLst>
                </a:gridCol>
                <a:gridCol w="2371725">
                  <a:extLst>
                    <a:ext uri="{9D8B030D-6E8A-4147-A177-3AD203B41FA5}">
                      <a16:colId xmlns:a16="http://schemas.microsoft.com/office/drawing/2014/main" val="2296857209"/>
                    </a:ext>
                  </a:extLst>
                </a:gridCol>
                <a:gridCol w="8820150">
                  <a:extLst>
                    <a:ext uri="{9D8B030D-6E8A-4147-A177-3AD203B41FA5}">
                      <a16:colId xmlns:a16="http://schemas.microsoft.com/office/drawing/2014/main" val="3165019115"/>
                    </a:ext>
                  </a:extLst>
                </a:gridCol>
              </a:tblGrid>
              <a:tr h="255105">
                <a:tc>
                  <a:txBody>
                    <a:bodyPr/>
                    <a:lstStyle/>
                    <a:p>
                      <a:pPr algn="ctr">
                        <a:lnSpc>
                          <a:spcPct val="107000"/>
                        </a:lnSpc>
                        <a:spcAft>
                          <a:spcPts val="0"/>
                        </a:spcAft>
                      </a:pPr>
                      <a:r>
                        <a:rPr lang="es-MX" sz="1200" b="1" cap="none" spc="0">
                          <a:solidFill>
                            <a:srgbClr val="FFFFFF"/>
                          </a:solidFill>
                          <a:effectLst/>
                          <a:latin typeface="Arial" panose="020B0604020202020204" pitchFamily="34" charset="0"/>
                          <a:cs typeface="Arial" panose="020B0604020202020204" pitchFamily="34" charset="0"/>
                        </a:rPr>
                        <a:t>N°</a:t>
                      </a:r>
                      <a:endParaRPr lang="es-PE" sz="1200" b="1" cap="none" spc="0">
                        <a:solidFill>
                          <a:srgbClr val="FFFFFF"/>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nchor="ctr"/>
                </a:tc>
                <a:tc>
                  <a:txBody>
                    <a:bodyPr/>
                    <a:lstStyle/>
                    <a:p>
                      <a:pPr algn="ctr">
                        <a:lnSpc>
                          <a:spcPct val="107000"/>
                        </a:lnSpc>
                        <a:spcAft>
                          <a:spcPts val="0"/>
                        </a:spcAft>
                      </a:pPr>
                      <a:r>
                        <a:rPr lang="es-MX" sz="1200" b="1" cap="none" spc="0" dirty="0">
                          <a:solidFill>
                            <a:srgbClr val="FFFFFF"/>
                          </a:solidFill>
                          <a:effectLst/>
                          <a:latin typeface="Arial" panose="020B0604020202020204" pitchFamily="34" charset="0"/>
                          <a:cs typeface="Arial" panose="020B0604020202020204" pitchFamily="34" charset="0"/>
                        </a:rPr>
                        <a:t>OPERACIÓN</a:t>
                      </a:r>
                      <a:endParaRPr lang="es-PE" sz="1200" b="1" cap="none" spc="0" dirty="0">
                        <a:solidFill>
                          <a:srgbClr val="FFFFFF"/>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nchor="ctr"/>
                </a:tc>
                <a:tc>
                  <a:txBody>
                    <a:bodyPr/>
                    <a:lstStyle/>
                    <a:p>
                      <a:pPr algn="ctr">
                        <a:lnSpc>
                          <a:spcPct val="107000"/>
                        </a:lnSpc>
                        <a:spcAft>
                          <a:spcPts val="0"/>
                        </a:spcAft>
                      </a:pPr>
                      <a:r>
                        <a:rPr lang="es-MX" sz="1200" b="1" cap="none" spc="0">
                          <a:solidFill>
                            <a:srgbClr val="FFFFFF"/>
                          </a:solidFill>
                          <a:effectLst/>
                          <a:latin typeface="Arial" panose="020B0604020202020204" pitchFamily="34" charset="0"/>
                          <a:cs typeface="Arial" panose="020B0604020202020204" pitchFamily="34" charset="0"/>
                        </a:rPr>
                        <a:t>CONSIDERACIONES</a:t>
                      </a:r>
                      <a:endParaRPr lang="es-PE" sz="1200" b="1" cap="none" spc="0">
                        <a:solidFill>
                          <a:srgbClr val="FFFFFF"/>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nchor="ctr"/>
                </a:tc>
                <a:extLst>
                  <a:ext uri="{0D108BD9-81ED-4DB2-BD59-A6C34878D82A}">
                    <a16:rowId xmlns:a16="http://schemas.microsoft.com/office/drawing/2014/main" val="3612604937"/>
                  </a:ext>
                </a:extLst>
              </a:tr>
              <a:tr h="387412">
                <a:tc>
                  <a:txBody>
                    <a:bodyPr/>
                    <a:lstStyle/>
                    <a:p>
                      <a:pPr algn="ctr">
                        <a:lnSpc>
                          <a:spcPct val="107000"/>
                        </a:lnSpc>
                        <a:spcAft>
                          <a:spcPts val="0"/>
                        </a:spcAft>
                      </a:pPr>
                      <a:r>
                        <a:rPr lang="es-MX" sz="1200" b="1" cap="none" spc="0">
                          <a:solidFill>
                            <a:srgbClr val="FFFFFF"/>
                          </a:solidFill>
                          <a:effectLst/>
                          <a:latin typeface="Arial" panose="020B0604020202020204" pitchFamily="34" charset="0"/>
                          <a:cs typeface="Arial" panose="020B0604020202020204" pitchFamily="34" charset="0"/>
                        </a:rPr>
                        <a:t>1</a:t>
                      </a:r>
                      <a:endParaRPr lang="es-PE" sz="1200" b="1" cap="none" spc="0">
                        <a:solidFill>
                          <a:srgbClr val="FFFFFF"/>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tc>
                  <a:txBody>
                    <a:bodyPr/>
                    <a:lstStyle/>
                    <a:p>
                      <a:pPr algn="just">
                        <a:lnSpc>
                          <a:spcPct val="107000"/>
                        </a:lnSpc>
                        <a:spcAft>
                          <a:spcPts val="0"/>
                        </a:spcAft>
                      </a:pPr>
                      <a:r>
                        <a:rPr lang="es-MX" sz="1200" cap="none" spc="0" dirty="0">
                          <a:solidFill>
                            <a:schemeClr val="tx1">
                              <a:lumMod val="85000"/>
                              <a:lumOff val="15000"/>
                            </a:schemeClr>
                          </a:solidFill>
                          <a:effectLst/>
                          <a:latin typeface="Arial" panose="020B0604020202020204" pitchFamily="34" charset="0"/>
                          <a:cs typeface="Arial" panose="020B0604020202020204" pitchFamily="34" charset="0"/>
                        </a:rPr>
                        <a:t>De manera dependiente labora en el Hospital Cuidando SAC.</a:t>
                      </a:r>
                      <a:endParaRPr lang="es-PE" sz="1200" cap="none" spc="0" dirty="0">
                        <a:solidFill>
                          <a:schemeClr val="tx1">
                            <a:lumMod val="85000"/>
                            <a:lumOff val="1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tc>
                  <a:txBody>
                    <a:bodyPr/>
                    <a:lstStyle/>
                    <a:p>
                      <a:pPr algn="just">
                        <a:lnSpc>
                          <a:spcPct val="107000"/>
                        </a:lnSpc>
                        <a:spcAft>
                          <a:spcPts val="0"/>
                        </a:spcAft>
                      </a:pPr>
                      <a:r>
                        <a:rPr lang="es-MX" sz="1200" cap="none" spc="0" dirty="0">
                          <a:solidFill>
                            <a:schemeClr val="tx1">
                              <a:lumMod val="85000"/>
                              <a:lumOff val="15000"/>
                            </a:schemeClr>
                          </a:solidFill>
                          <a:effectLst/>
                          <a:latin typeface="Arial" panose="020B0604020202020204" pitchFamily="34" charset="0"/>
                          <a:cs typeface="Arial" panose="020B0604020202020204" pitchFamily="34" charset="0"/>
                        </a:rPr>
                        <a:t>Su empleador deberá realizarle los descuentos y retenciones mensuales, los cuales declarará y pagará  a través del PLAME.</a:t>
                      </a:r>
                      <a:endParaRPr lang="es-PE" sz="1200" cap="none" spc="0" dirty="0">
                        <a:solidFill>
                          <a:schemeClr val="tx1">
                            <a:lumMod val="85000"/>
                            <a:lumOff val="1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extLst>
                  <a:ext uri="{0D108BD9-81ED-4DB2-BD59-A6C34878D82A}">
                    <a16:rowId xmlns:a16="http://schemas.microsoft.com/office/drawing/2014/main" val="1885703097"/>
                  </a:ext>
                </a:extLst>
              </a:tr>
              <a:tr h="519719">
                <a:tc>
                  <a:txBody>
                    <a:bodyPr/>
                    <a:lstStyle/>
                    <a:p>
                      <a:pPr algn="ctr">
                        <a:lnSpc>
                          <a:spcPct val="107000"/>
                        </a:lnSpc>
                        <a:spcAft>
                          <a:spcPts val="0"/>
                        </a:spcAft>
                      </a:pPr>
                      <a:r>
                        <a:rPr lang="es-MX" sz="1200" b="1" cap="none" spc="0">
                          <a:solidFill>
                            <a:srgbClr val="FFFFFF"/>
                          </a:solidFill>
                          <a:effectLst/>
                          <a:latin typeface="Arial" panose="020B0604020202020204" pitchFamily="34" charset="0"/>
                          <a:cs typeface="Arial" panose="020B0604020202020204" pitchFamily="34" charset="0"/>
                        </a:rPr>
                        <a:t>2</a:t>
                      </a:r>
                      <a:endParaRPr lang="es-PE" sz="1200" b="1" cap="none" spc="0">
                        <a:solidFill>
                          <a:srgbClr val="FFFFFF"/>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tc>
                  <a:txBody>
                    <a:bodyPr/>
                    <a:lstStyle/>
                    <a:p>
                      <a:pPr algn="just">
                        <a:lnSpc>
                          <a:spcPct val="107000"/>
                        </a:lnSpc>
                        <a:spcAft>
                          <a:spcPts val="0"/>
                        </a:spcAft>
                      </a:pPr>
                      <a:r>
                        <a:rPr lang="es-MX" sz="1200" cap="none" spc="0" dirty="0">
                          <a:solidFill>
                            <a:schemeClr val="tx1">
                              <a:lumMod val="85000"/>
                              <a:lumOff val="15000"/>
                            </a:schemeClr>
                          </a:solidFill>
                          <a:effectLst/>
                          <a:latin typeface="Arial" panose="020B0604020202020204" pitchFamily="34" charset="0"/>
                          <a:cs typeface="Arial" panose="020B0604020202020204" pitchFamily="34" charset="0"/>
                        </a:rPr>
                        <a:t>De manera independiente realiza atenciones médicas en su consultorio particular.</a:t>
                      </a:r>
                      <a:endParaRPr lang="es-PE" sz="1200" cap="none" spc="0" dirty="0">
                        <a:solidFill>
                          <a:schemeClr val="tx1">
                            <a:lumMod val="85000"/>
                            <a:lumOff val="1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tc>
                  <a:txBody>
                    <a:bodyPr/>
                    <a:lstStyle/>
                    <a:p>
                      <a:pPr algn="just">
                        <a:lnSpc>
                          <a:spcPct val="107000"/>
                        </a:lnSpc>
                        <a:spcAft>
                          <a:spcPts val="0"/>
                        </a:spcAft>
                      </a:pPr>
                      <a:r>
                        <a:rPr lang="es-MX" sz="1200" cap="none" spc="0" dirty="0">
                          <a:solidFill>
                            <a:schemeClr val="tx1">
                              <a:lumMod val="85000"/>
                              <a:lumOff val="15000"/>
                            </a:schemeClr>
                          </a:solidFill>
                          <a:effectLst/>
                          <a:latin typeface="Arial" panose="020B0604020202020204" pitchFamily="34" charset="0"/>
                          <a:cs typeface="Arial" panose="020B0604020202020204" pitchFamily="34" charset="0"/>
                        </a:rPr>
                        <a:t>Raúl debe emitir sus Recibos por Honorario Electrónico y registrar el pago que le realicen. mensualmente deberá realizar la declaración de trabajador independiente a través del F.V. 616 y realizar el pago a cuenta correspondiente al 8%. </a:t>
                      </a:r>
                      <a:endParaRPr lang="es-PE" sz="1200" cap="none" spc="0" dirty="0">
                        <a:solidFill>
                          <a:schemeClr val="tx1">
                            <a:lumMod val="85000"/>
                            <a:lumOff val="1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extLst>
                  <a:ext uri="{0D108BD9-81ED-4DB2-BD59-A6C34878D82A}">
                    <a16:rowId xmlns:a16="http://schemas.microsoft.com/office/drawing/2014/main" val="1819602848"/>
                  </a:ext>
                </a:extLst>
              </a:tr>
              <a:tr h="1492696">
                <a:tc>
                  <a:txBody>
                    <a:bodyPr/>
                    <a:lstStyle/>
                    <a:p>
                      <a:pPr algn="ctr">
                        <a:lnSpc>
                          <a:spcPct val="107000"/>
                        </a:lnSpc>
                        <a:spcAft>
                          <a:spcPts val="0"/>
                        </a:spcAft>
                      </a:pPr>
                      <a:r>
                        <a:rPr lang="es-MX" sz="1200" b="1" cap="none" spc="0" dirty="0">
                          <a:solidFill>
                            <a:srgbClr val="FFFFFF"/>
                          </a:solidFill>
                          <a:effectLst/>
                          <a:latin typeface="Arial" panose="020B0604020202020204" pitchFamily="34" charset="0"/>
                          <a:cs typeface="Arial" panose="020B0604020202020204" pitchFamily="34" charset="0"/>
                        </a:rPr>
                        <a:t>3</a:t>
                      </a:r>
                      <a:endParaRPr lang="es-PE" sz="1200" b="1" cap="none" spc="0" dirty="0">
                        <a:solidFill>
                          <a:srgbClr val="FFFFFF"/>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tc>
                  <a:txBody>
                    <a:bodyPr/>
                    <a:lstStyle/>
                    <a:p>
                      <a:pPr algn="just">
                        <a:lnSpc>
                          <a:spcPct val="107000"/>
                        </a:lnSpc>
                        <a:spcAft>
                          <a:spcPts val="0"/>
                        </a:spcAft>
                      </a:pPr>
                      <a:r>
                        <a:rPr lang="es-MX" sz="1200" cap="none" spc="0" dirty="0">
                          <a:solidFill>
                            <a:schemeClr val="tx1">
                              <a:lumMod val="85000"/>
                              <a:lumOff val="15000"/>
                            </a:schemeClr>
                          </a:solidFill>
                          <a:effectLst/>
                          <a:latin typeface="Arial" panose="020B0604020202020204" pitchFamily="34" charset="0"/>
                          <a:cs typeface="Arial" panose="020B0604020202020204" pitchFamily="34" charset="0"/>
                        </a:rPr>
                        <a:t>Conferencia en Ecuador</a:t>
                      </a:r>
                      <a:endParaRPr lang="es-PE" sz="1200" cap="none" spc="0" dirty="0">
                        <a:solidFill>
                          <a:schemeClr val="tx1">
                            <a:lumMod val="85000"/>
                            <a:lumOff val="1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tc>
                  <a:txBody>
                    <a:bodyPr/>
                    <a:lstStyle/>
                    <a:p>
                      <a:pPr algn="just"/>
                      <a:r>
                        <a:rPr lang="es-MX" sz="1200" cap="none" spc="0" dirty="0">
                          <a:solidFill>
                            <a:schemeClr val="tx1"/>
                          </a:solidFill>
                          <a:effectLst/>
                          <a:latin typeface="Arial" panose="020B0604020202020204" pitchFamily="34" charset="0"/>
                          <a:cs typeface="Arial" panose="020B0604020202020204" pitchFamily="34" charset="0"/>
                        </a:rPr>
                        <a:t>A través de la declaración anual F.V. 709, Raúl debe adicionar a sus rentas de trabajo los ingresos obtenidos por rentas de fuente extranjera.     ECUADOR ES MIEMBRO DEL CAN-DECISIION 578 </a:t>
                      </a:r>
                      <a:r>
                        <a:rPr lang="es-419" sz="1200" b="0" i="0" u="none" strike="noStrike" kern="1200" cap="none" spc="0" baseline="0" dirty="0">
                          <a:solidFill>
                            <a:schemeClr val="tx1"/>
                          </a:solidFill>
                          <a:effectLst/>
                          <a:latin typeface="Arial" panose="020B0604020202020204" pitchFamily="34" charset="0"/>
                          <a:ea typeface="+mn-ea"/>
                          <a:cs typeface="Arial" panose="020B0604020202020204" pitchFamily="34" charset="0"/>
                        </a:rPr>
                        <a:t>con lo cual por </a:t>
                      </a:r>
                      <a:r>
                        <a:rPr lang="es-419" sz="1200" b="0" i="0" u="none" strike="noStrike" kern="1200" baseline="0" dirty="0">
                          <a:solidFill>
                            <a:schemeClr val="tx1"/>
                          </a:solidFill>
                          <a:latin typeface="Arial" panose="020B0604020202020204" pitchFamily="34" charset="0"/>
                          <a:ea typeface="+mn-ea"/>
                          <a:cs typeface="Arial" panose="020B0604020202020204" pitchFamily="34" charset="0"/>
                        </a:rPr>
                        <a:t> aplicación de la Decisión 578, las rentas percibidas por el servicio personal, tributan íntegramente en Ecuador, no debiendo adicionarse como renta neta de fuente extranjera: “el artículo 3° de la Decisión 578 dispone que independientemente de la nacionalidad o domicilio de las personas, las rentas de cualquier naturaleza que éstas obtuvieren, sólo serán gravables en el País Miembro en el que tales rentas tengan su fuente productora, salvo los casos de excepción previstos.  Y en su articulo 13 señala que en el caso de Prestación de Servicios personales  </a:t>
                      </a:r>
                      <a:r>
                        <a:rPr lang="es-PE" sz="1200" kern="1200" dirty="0">
                          <a:solidFill>
                            <a:schemeClr val="tx1"/>
                          </a:solidFill>
                          <a:effectLst/>
                          <a:latin typeface="Arial" panose="020B0604020202020204" pitchFamily="34" charset="0"/>
                          <a:ea typeface="+mn-ea"/>
                          <a:cs typeface="Arial" panose="020B0604020202020204" pitchFamily="34" charset="0"/>
                        </a:rPr>
                        <a:t>Las remuneraciones, honorarios, sueldos, salarios, beneficios y compensaciones similares, percibidos como retribuciones de servicios prestados por empleados, profesionales, técnicos o por servicios personales en general, incluidos los de consultoría, sólo serán gravables en el territorio en el cual tales servicios fueren prestados.</a:t>
                      </a:r>
                      <a:endParaRPr lang="es-PE" sz="1200" cap="none" spc="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extLst>
                  <a:ext uri="{0D108BD9-81ED-4DB2-BD59-A6C34878D82A}">
                    <a16:rowId xmlns:a16="http://schemas.microsoft.com/office/drawing/2014/main" val="1237696618"/>
                  </a:ext>
                </a:extLst>
              </a:tr>
              <a:tr h="519719">
                <a:tc>
                  <a:txBody>
                    <a:bodyPr/>
                    <a:lstStyle/>
                    <a:p>
                      <a:pPr algn="ctr">
                        <a:lnSpc>
                          <a:spcPct val="107000"/>
                        </a:lnSpc>
                        <a:spcAft>
                          <a:spcPts val="0"/>
                        </a:spcAft>
                      </a:pPr>
                      <a:r>
                        <a:rPr lang="es-MX" sz="1200" b="1" cap="none" spc="0">
                          <a:solidFill>
                            <a:srgbClr val="FFFFFF"/>
                          </a:solidFill>
                          <a:effectLst/>
                          <a:latin typeface="Arial" panose="020B0604020202020204" pitchFamily="34" charset="0"/>
                          <a:cs typeface="Arial" panose="020B0604020202020204" pitchFamily="34" charset="0"/>
                        </a:rPr>
                        <a:t>4</a:t>
                      </a:r>
                      <a:endParaRPr lang="es-PE" sz="1200" b="1" cap="none" spc="0">
                        <a:solidFill>
                          <a:srgbClr val="FFFFFF"/>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tc>
                  <a:txBody>
                    <a:bodyPr/>
                    <a:lstStyle/>
                    <a:p>
                      <a:pPr algn="just">
                        <a:lnSpc>
                          <a:spcPct val="107000"/>
                        </a:lnSpc>
                        <a:spcAft>
                          <a:spcPts val="0"/>
                        </a:spcAft>
                      </a:pPr>
                      <a:r>
                        <a:rPr lang="es-MX" sz="1200" cap="none" spc="0" dirty="0">
                          <a:solidFill>
                            <a:schemeClr val="tx1">
                              <a:lumMod val="85000"/>
                              <a:lumOff val="15000"/>
                            </a:schemeClr>
                          </a:solidFill>
                          <a:effectLst/>
                          <a:latin typeface="Arial" panose="020B0604020202020204" pitchFamily="34" charset="0"/>
                          <a:cs typeface="Arial" panose="020B0604020202020204" pitchFamily="34" charset="0"/>
                        </a:rPr>
                        <a:t>Aporte de capital a la empresa “Z”</a:t>
                      </a:r>
                      <a:endParaRPr lang="es-PE" sz="1200" cap="none" spc="0" dirty="0">
                        <a:solidFill>
                          <a:schemeClr val="tx1">
                            <a:lumMod val="85000"/>
                            <a:lumOff val="1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tc>
                  <a:txBody>
                    <a:bodyPr/>
                    <a:lstStyle/>
                    <a:p>
                      <a:pPr algn="just">
                        <a:lnSpc>
                          <a:spcPct val="107000"/>
                        </a:lnSpc>
                        <a:spcAft>
                          <a:spcPts val="0"/>
                        </a:spcAft>
                      </a:pPr>
                      <a:r>
                        <a:rPr lang="es-MX" sz="1200" cap="none" spc="0" dirty="0">
                          <a:solidFill>
                            <a:schemeClr val="tx1">
                              <a:lumMod val="85000"/>
                              <a:lumOff val="15000"/>
                            </a:schemeClr>
                          </a:solidFill>
                          <a:effectLst/>
                          <a:latin typeface="Arial" panose="020B0604020202020204" pitchFamily="34" charset="0"/>
                          <a:cs typeface="Arial" panose="020B0604020202020204" pitchFamily="34" charset="0"/>
                        </a:rPr>
                        <a:t>Raúl debe acreditar el origen y naturaleza de los fondos con los que realizará el aporte (documentos fehacientes, de fecha cierta y que sustenten la disponibilidad de dinero), además de cumplir con la bancarización y elevarlo a escritura pública.</a:t>
                      </a:r>
                      <a:endParaRPr lang="es-PE" sz="1200" cap="none" spc="0" dirty="0">
                        <a:solidFill>
                          <a:schemeClr val="tx1">
                            <a:lumMod val="85000"/>
                            <a:lumOff val="1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extLst>
                  <a:ext uri="{0D108BD9-81ED-4DB2-BD59-A6C34878D82A}">
                    <a16:rowId xmlns:a16="http://schemas.microsoft.com/office/drawing/2014/main" val="1542694497"/>
                  </a:ext>
                </a:extLst>
              </a:tr>
              <a:tr h="652025">
                <a:tc>
                  <a:txBody>
                    <a:bodyPr/>
                    <a:lstStyle/>
                    <a:p>
                      <a:pPr algn="ctr">
                        <a:lnSpc>
                          <a:spcPct val="107000"/>
                        </a:lnSpc>
                        <a:spcAft>
                          <a:spcPts val="0"/>
                        </a:spcAft>
                      </a:pPr>
                      <a:r>
                        <a:rPr lang="es-MX" sz="1200" b="1" cap="none" spc="0">
                          <a:solidFill>
                            <a:srgbClr val="FFFFFF"/>
                          </a:solidFill>
                          <a:effectLst/>
                          <a:latin typeface="Arial" panose="020B0604020202020204" pitchFamily="34" charset="0"/>
                          <a:cs typeface="Arial" panose="020B0604020202020204" pitchFamily="34" charset="0"/>
                        </a:rPr>
                        <a:t>5</a:t>
                      </a:r>
                      <a:endParaRPr lang="es-PE" sz="1200" b="1" cap="none" spc="0">
                        <a:solidFill>
                          <a:srgbClr val="FFFFFF"/>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tc>
                  <a:txBody>
                    <a:bodyPr/>
                    <a:lstStyle/>
                    <a:p>
                      <a:pPr algn="just">
                        <a:lnSpc>
                          <a:spcPct val="107000"/>
                        </a:lnSpc>
                        <a:spcAft>
                          <a:spcPts val="0"/>
                        </a:spcAft>
                      </a:pPr>
                      <a:r>
                        <a:rPr lang="es-MX" sz="1200" cap="none" spc="0">
                          <a:solidFill>
                            <a:schemeClr val="tx1">
                              <a:lumMod val="85000"/>
                              <a:lumOff val="15000"/>
                            </a:schemeClr>
                          </a:solidFill>
                          <a:effectLst/>
                          <a:latin typeface="Arial" panose="020B0604020202020204" pitchFamily="34" charset="0"/>
                          <a:cs typeface="Arial" panose="020B0604020202020204" pitchFamily="34" charset="0"/>
                        </a:rPr>
                        <a:t>Préstamo bancario</a:t>
                      </a:r>
                      <a:endParaRPr lang="es-PE" sz="1200" cap="none" spc="0">
                        <a:solidFill>
                          <a:schemeClr val="tx1">
                            <a:lumMod val="85000"/>
                            <a:lumOff val="1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tc>
                  <a:txBody>
                    <a:bodyPr/>
                    <a:lstStyle/>
                    <a:p>
                      <a:pPr algn="just">
                        <a:lnSpc>
                          <a:spcPct val="107000"/>
                        </a:lnSpc>
                        <a:spcAft>
                          <a:spcPts val="0"/>
                        </a:spcAft>
                      </a:pPr>
                      <a:r>
                        <a:rPr lang="es-MX" sz="1200" cap="none" spc="0" dirty="0">
                          <a:solidFill>
                            <a:schemeClr val="tx1">
                              <a:lumMod val="85000"/>
                              <a:lumOff val="15000"/>
                            </a:schemeClr>
                          </a:solidFill>
                          <a:effectLst/>
                          <a:latin typeface="Arial" panose="020B0604020202020204" pitchFamily="34" charset="0"/>
                          <a:cs typeface="Arial" panose="020B0604020202020204" pitchFamily="34" charset="0"/>
                        </a:rPr>
                        <a:t>La Empresa del Sistema Financiero se encargará de retener y declarar el ITF correspondiente y Raúl debe conservar el contrato del préstamo de acuerdo con el Art. 60° - A del Reglamento de la Ley del Impuesto a la Renta (medios de pago, objeto del préstamo, identificación de los intervinientes, entre otros requisitos).</a:t>
                      </a:r>
                      <a:endParaRPr lang="es-PE" sz="1200" cap="none" spc="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extLst>
                  <a:ext uri="{0D108BD9-81ED-4DB2-BD59-A6C34878D82A}">
                    <a16:rowId xmlns:a16="http://schemas.microsoft.com/office/drawing/2014/main" val="1275754409"/>
                  </a:ext>
                </a:extLst>
              </a:tr>
              <a:tr h="652366">
                <a:tc>
                  <a:txBody>
                    <a:bodyPr/>
                    <a:lstStyle/>
                    <a:p>
                      <a:pPr algn="ctr">
                        <a:lnSpc>
                          <a:spcPct val="107000"/>
                        </a:lnSpc>
                        <a:spcAft>
                          <a:spcPts val="0"/>
                        </a:spcAft>
                      </a:pPr>
                      <a:r>
                        <a:rPr lang="es-MX" sz="1200" b="1" cap="none" spc="0">
                          <a:solidFill>
                            <a:srgbClr val="FFFFFF"/>
                          </a:solidFill>
                          <a:effectLst/>
                          <a:latin typeface="Arial" panose="020B0604020202020204" pitchFamily="34" charset="0"/>
                          <a:cs typeface="Arial" panose="020B0604020202020204" pitchFamily="34" charset="0"/>
                        </a:rPr>
                        <a:t>6</a:t>
                      </a:r>
                      <a:endParaRPr lang="es-PE" sz="1200" b="1" cap="none" spc="0">
                        <a:solidFill>
                          <a:srgbClr val="FFFFFF"/>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tc>
                  <a:txBody>
                    <a:bodyPr/>
                    <a:lstStyle/>
                    <a:p>
                      <a:pPr algn="just">
                        <a:lnSpc>
                          <a:spcPct val="107000"/>
                        </a:lnSpc>
                        <a:spcAft>
                          <a:spcPts val="0"/>
                        </a:spcAft>
                      </a:pPr>
                      <a:r>
                        <a:rPr lang="es-MX" sz="1200" cap="none" spc="0">
                          <a:solidFill>
                            <a:schemeClr val="tx1">
                              <a:lumMod val="85000"/>
                              <a:lumOff val="15000"/>
                            </a:schemeClr>
                          </a:solidFill>
                          <a:effectLst/>
                          <a:latin typeface="Arial" panose="020B0604020202020204" pitchFamily="34" charset="0"/>
                          <a:cs typeface="Arial" panose="020B0604020202020204" pitchFamily="34" charset="0"/>
                        </a:rPr>
                        <a:t>Uso de la tarjeta de crédito</a:t>
                      </a:r>
                      <a:endParaRPr lang="es-PE" sz="1200" cap="none" spc="0">
                        <a:solidFill>
                          <a:schemeClr val="tx1">
                            <a:lumMod val="85000"/>
                            <a:lumOff val="1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tc>
                  <a:txBody>
                    <a:bodyPr/>
                    <a:lstStyle/>
                    <a:p>
                      <a:pPr algn="just">
                        <a:lnSpc>
                          <a:spcPct val="107000"/>
                        </a:lnSpc>
                        <a:spcAft>
                          <a:spcPts val="0"/>
                        </a:spcAft>
                      </a:pPr>
                      <a:r>
                        <a:rPr lang="es-MX" sz="1200" cap="none" spc="0" dirty="0">
                          <a:solidFill>
                            <a:schemeClr val="tx1">
                              <a:lumMod val="85000"/>
                              <a:lumOff val="15000"/>
                            </a:schemeClr>
                          </a:solidFill>
                          <a:effectLst/>
                          <a:latin typeface="Arial" panose="020B0604020202020204" pitchFamily="34" charset="0"/>
                          <a:cs typeface="Arial" panose="020B0604020202020204" pitchFamily="34" charset="0"/>
                        </a:rPr>
                        <a:t>El uso de la tarjeta de crédito es un medio de pago válido, solo debe exigir su Comprobante de pago por las operaciones que realiza. </a:t>
                      </a:r>
                      <a:r>
                        <a:rPr lang="es-MX" sz="1200" cap="none" spc="0" dirty="0">
                          <a:solidFill>
                            <a:schemeClr val="tx1"/>
                          </a:solidFill>
                          <a:effectLst/>
                          <a:latin typeface="Arial" panose="020B0604020202020204" pitchFamily="34" charset="0"/>
                          <a:cs typeface="Arial" panose="020B0604020202020204" pitchFamily="34" charset="0"/>
                        </a:rPr>
                        <a:t>Debiéndose acreditar el origen de los fondos del pago de tarjeta.</a:t>
                      </a:r>
                      <a:endParaRPr lang="es-PE" sz="1200" cap="none" spc="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extLst>
                  <a:ext uri="{0D108BD9-81ED-4DB2-BD59-A6C34878D82A}">
                    <a16:rowId xmlns:a16="http://schemas.microsoft.com/office/drawing/2014/main" val="2996813787"/>
                  </a:ext>
                </a:extLst>
              </a:tr>
              <a:tr h="652366">
                <a:tc>
                  <a:txBody>
                    <a:bodyPr/>
                    <a:lstStyle/>
                    <a:p>
                      <a:pPr algn="ctr">
                        <a:lnSpc>
                          <a:spcPct val="107000"/>
                        </a:lnSpc>
                        <a:spcAft>
                          <a:spcPts val="0"/>
                        </a:spcAft>
                      </a:pPr>
                      <a:r>
                        <a:rPr lang="es-MX" sz="1200" b="1" cap="none" spc="0">
                          <a:solidFill>
                            <a:srgbClr val="FFFFFF"/>
                          </a:solidFill>
                          <a:effectLst/>
                          <a:latin typeface="Arial" panose="020B0604020202020204" pitchFamily="34" charset="0"/>
                          <a:cs typeface="Arial" panose="020B0604020202020204" pitchFamily="34" charset="0"/>
                        </a:rPr>
                        <a:t>7</a:t>
                      </a:r>
                      <a:endParaRPr lang="es-PE" sz="1200" b="1" cap="none" spc="0">
                        <a:solidFill>
                          <a:srgbClr val="FFFFFF"/>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tc>
                  <a:txBody>
                    <a:bodyPr/>
                    <a:lstStyle/>
                    <a:p>
                      <a:pPr algn="just">
                        <a:lnSpc>
                          <a:spcPct val="107000"/>
                        </a:lnSpc>
                        <a:spcAft>
                          <a:spcPts val="0"/>
                        </a:spcAft>
                      </a:pPr>
                      <a:r>
                        <a:rPr lang="es-MX" sz="1200" cap="none" spc="0" dirty="0">
                          <a:solidFill>
                            <a:schemeClr val="tx1">
                              <a:lumMod val="85000"/>
                              <a:lumOff val="15000"/>
                            </a:schemeClr>
                          </a:solidFill>
                          <a:effectLst/>
                          <a:latin typeface="Arial" panose="020B0604020202020204" pitchFamily="34" charset="0"/>
                          <a:cs typeface="Arial" panose="020B0604020202020204" pitchFamily="34" charset="0"/>
                        </a:rPr>
                        <a:t>Compra de un inmueble</a:t>
                      </a:r>
                      <a:endParaRPr lang="es-PE" sz="1200" cap="none" spc="0" dirty="0">
                        <a:solidFill>
                          <a:schemeClr val="tx1">
                            <a:lumMod val="85000"/>
                            <a:lumOff val="1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tc>
                  <a:txBody>
                    <a:bodyPr/>
                    <a:lstStyle/>
                    <a:p>
                      <a:pPr algn="just">
                        <a:lnSpc>
                          <a:spcPct val="107000"/>
                        </a:lnSpc>
                        <a:spcAft>
                          <a:spcPts val="0"/>
                        </a:spcAft>
                      </a:pPr>
                      <a:r>
                        <a:rPr lang="es-MX" sz="1200" cap="none" spc="0" dirty="0">
                          <a:solidFill>
                            <a:schemeClr val="tx1">
                              <a:lumMod val="85000"/>
                              <a:lumOff val="15000"/>
                            </a:schemeClr>
                          </a:solidFill>
                          <a:effectLst/>
                          <a:latin typeface="Arial" panose="020B0604020202020204" pitchFamily="34" charset="0"/>
                          <a:cs typeface="Arial" panose="020B0604020202020204" pitchFamily="34" charset="0"/>
                        </a:rPr>
                        <a:t>Raúl debe acreditar el origen y naturaleza de los fondos con los que realiza la compra del inmueble (documentos fehacientes, de fecha cierta y que sustenten su capacidad adquisitiva), además de bancarizar el pago del inmueble a la cuenta del vendedor, también es necesario que formalice la operación a través de un Notario quien elevará el contrato de compra y venta a Escritura Pública.</a:t>
                      </a:r>
                      <a:endParaRPr lang="es-PE" sz="1200" cap="none" spc="0" dirty="0">
                        <a:solidFill>
                          <a:schemeClr val="tx1">
                            <a:lumMod val="85000"/>
                            <a:lumOff val="1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extLst>
                  <a:ext uri="{0D108BD9-81ED-4DB2-BD59-A6C34878D82A}">
                    <a16:rowId xmlns:a16="http://schemas.microsoft.com/office/drawing/2014/main" val="4214629978"/>
                  </a:ext>
                </a:extLst>
              </a:tr>
              <a:tr h="322228">
                <a:tc>
                  <a:txBody>
                    <a:bodyPr/>
                    <a:lstStyle/>
                    <a:p>
                      <a:pPr algn="ctr">
                        <a:lnSpc>
                          <a:spcPct val="107000"/>
                        </a:lnSpc>
                        <a:spcAft>
                          <a:spcPts val="0"/>
                        </a:spcAft>
                      </a:pPr>
                      <a:r>
                        <a:rPr lang="es-MX" sz="1200" b="1" cap="none" spc="0" dirty="0">
                          <a:solidFill>
                            <a:srgbClr val="FFFFFF"/>
                          </a:solidFill>
                          <a:effectLst/>
                          <a:latin typeface="Arial" panose="020B0604020202020204" pitchFamily="34" charset="0"/>
                          <a:ea typeface="Calibri" panose="020F0502020204030204" pitchFamily="34" charset="0"/>
                          <a:cs typeface="Arial" panose="020B0604020202020204" pitchFamily="34" charset="0"/>
                        </a:rPr>
                        <a:t>8</a:t>
                      </a:r>
                      <a:endParaRPr lang="es-PE" sz="1200" b="1" cap="none" spc="0" dirty="0">
                        <a:solidFill>
                          <a:srgbClr val="FFFFFF"/>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tc>
                  <a:txBody>
                    <a:bodyPr/>
                    <a:lstStyle/>
                    <a:p>
                      <a:pPr algn="just">
                        <a:lnSpc>
                          <a:spcPct val="107000"/>
                        </a:lnSpc>
                        <a:spcAft>
                          <a:spcPts val="0"/>
                        </a:spcAft>
                      </a:pPr>
                      <a:r>
                        <a:rPr lang="es-MX" sz="1200" cap="none" spc="0">
                          <a:solidFill>
                            <a:schemeClr val="tx1">
                              <a:lumMod val="85000"/>
                              <a:lumOff val="15000"/>
                            </a:schemeClr>
                          </a:solidFill>
                          <a:effectLst/>
                          <a:latin typeface="Arial" panose="020B0604020202020204" pitchFamily="34" charset="0"/>
                          <a:cs typeface="Arial" panose="020B0604020202020204" pitchFamily="34" charset="0"/>
                        </a:rPr>
                        <a:t>Donación de un vehículo</a:t>
                      </a:r>
                      <a:endParaRPr lang="es-PE" sz="1200" cap="none" spc="0">
                        <a:solidFill>
                          <a:schemeClr val="tx1">
                            <a:lumMod val="85000"/>
                            <a:lumOff val="1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tc>
                  <a:txBody>
                    <a:bodyPr/>
                    <a:lstStyle/>
                    <a:p>
                      <a:pPr algn="just">
                        <a:lnSpc>
                          <a:spcPct val="107000"/>
                        </a:lnSpc>
                        <a:spcAft>
                          <a:spcPts val="0"/>
                        </a:spcAft>
                      </a:pPr>
                      <a:r>
                        <a:rPr lang="es-MX" sz="1200" cap="none" spc="0" dirty="0">
                          <a:solidFill>
                            <a:schemeClr val="tx1">
                              <a:lumMod val="85000"/>
                              <a:lumOff val="15000"/>
                            </a:schemeClr>
                          </a:solidFill>
                          <a:effectLst/>
                          <a:latin typeface="Arial" panose="020B0604020202020204" pitchFamily="34" charset="0"/>
                          <a:cs typeface="Arial" panose="020B0604020202020204" pitchFamily="34" charset="0"/>
                        </a:rPr>
                        <a:t>Debe realizarse el procedimiento de donación vía notarial por escritura pública. (vigente a partir del 01.01.2023)</a:t>
                      </a:r>
                      <a:endParaRPr lang="es-PE" sz="1200" cap="none" spc="0" dirty="0">
                        <a:solidFill>
                          <a:schemeClr val="tx1">
                            <a:lumMod val="85000"/>
                            <a:lumOff val="1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22392" marR="73435" marT="73435" marB="73435"/>
                </a:tc>
                <a:extLst>
                  <a:ext uri="{0D108BD9-81ED-4DB2-BD59-A6C34878D82A}">
                    <a16:rowId xmlns:a16="http://schemas.microsoft.com/office/drawing/2014/main" val="2056074350"/>
                  </a:ext>
                </a:extLst>
              </a:tr>
            </a:tbl>
          </a:graphicData>
        </a:graphic>
      </p:graphicFrame>
    </p:spTree>
    <p:extLst>
      <p:ext uri="{BB962C8B-B14F-4D97-AF65-F5344CB8AC3E}">
        <p14:creationId xmlns:p14="http://schemas.microsoft.com/office/powerpoint/2010/main" val="28876597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a:extLst>
              <a:ext uri="{FF2B5EF4-FFF2-40B4-BE49-F238E27FC236}">
                <a16:creationId xmlns:a16="http://schemas.microsoft.com/office/drawing/2014/main" id="{DBCF3CD5-15ED-4B65-BE3C-E7BB19B5F8AF}"/>
              </a:ext>
            </a:extLst>
          </p:cNvPr>
          <p:cNvSpPr>
            <a:spLocks noGrp="1"/>
          </p:cNvSpPr>
          <p:nvPr>
            <p:ph idx="1"/>
          </p:nvPr>
        </p:nvSpPr>
        <p:spPr>
          <a:xfrm>
            <a:off x="1036514" y="1961147"/>
            <a:ext cx="4648407" cy="4114800"/>
          </a:xfrm>
        </p:spPr>
        <p:txBody>
          <a:bodyPr>
            <a:normAutofit/>
          </a:bodyPr>
          <a:lstStyle/>
          <a:p>
            <a:pPr marL="355600" indent="-174625" algn="just">
              <a:lnSpc>
                <a:spcPct val="107000"/>
              </a:lnSpc>
              <a:spcAft>
                <a:spcPts val="800"/>
              </a:spcAft>
            </a:pPr>
            <a:r>
              <a:rPr lang="es-MX" sz="1500" dirty="0">
                <a:effectLst/>
                <a:latin typeface="Arial" panose="020B0604020202020204" pitchFamily="34" charset="0"/>
                <a:ea typeface="Calibri" panose="020F0502020204030204" pitchFamily="34" charset="0"/>
                <a:cs typeface="Arial" panose="020B0604020202020204" pitchFamily="34" charset="0"/>
              </a:rPr>
              <a:t>La Sra. Denisse, tiene como ingreso propio la pensión que recibe mensualmente por su jubilación en el sector público, la cual asciende a S/ 800.00 promedio mensual. Además, mensualmente recibe remesas del exterior por un importe de S/ 5,000.00 realizadas por su única hija que se encuentra trabajando en EE. UU., dichas remesas cubren los gastos de vivienda, alimentación, vestido, salud y otros para la Sra. Denisse. </a:t>
            </a:r>
            <a:endParaRPr lang="es-PE" sz="1500" dirty="0">
              <a:effectLst/>
              <a:latin typeface="Arial" panose="020B0604020202020204" pitchFamily="34" charset="0"/>
              <a:ea typeface="Calibri" panose="020F0502020204030204" pitchFamily="34" charset="0"/>
              <a:cs typeface="Arial" panose="020B0604020202020204" pitchFamily="34" charset="0"/>
            </a:endParaRPr>
          </a:p>
          <a:p>
            <a:pPr marL="457200" algn="just">
              <a:lnSpc>
                <a:spcPct val="107000"/>
              </a:lnSpc>
              <a:spcAft>
                <a:spcPts val="800"/>
              </a:spcAft>
            </a:pPr>
            <a:r>
              <a:rPr lang="es-MX" sz="1500" b="1" dirty="0">
                <a:effectLst/>
                <a:latin typeface="Arial" panose="020B0604020202020204" pitchFamily="34" charset="0"/>
                <a:ea typeface="Calibri" panose="020F0502020204030204" pitchFamily="34" charset="0"/>
                <a:cs typeface="Arial" panose="020B0604020202020204" pitchFamily="34" charset="0"/>
              </a:rPr>
              <a:t>¿Qué consideraciones deberá tener en cuenta la Sra. Denisse para sustentar los ingresos obtenidos?</a:t>
            </a:r>
            <a:endParaRPr lang="es-PE" sz="1500" dirty="0">
              <a:effectLst/>
              <a:latin typeface="Arial" panose="020B0604020202020204" pitchFamily="34" charset="0"/>
              <a:ea typeface="Calibri" panose="020F0502020204030204" pitchFamily="34" charset="0"/>
              <a:cs typeface="Arial" panose="020B0604020202020204" pitchFamily="34" charset="0"/>
            </a:endParaRPr>
          </a:p>
          <a:p>
            <a:endParaRPr lang="es-PE" dirty="0">
              <a:latin typeface="Arial" panose="020B0604020202020204" pitchFamily="34" charset="0"/>
              <a:cs typeface="Arial" panose="020B0604020202020204" pitchFamily="34" charset="0"/>
            </a:endParaRPr>
          </a:p>
        </p:txBody>
      </p:sp>
      <p:sp>
        <p:nvSpPr>
          <p:cNvPr id="7" name="Título 6">
            <a:extLst>
              <a:ext uri="{FF2B5EF4-FFF2-40B4-BE49-F238E27FC236}">
                <a16:creationId xmlns:a16="http://schemas.microsoft.com/office/drawing/2014/main" id="{8BA5D7A7-C8CE-4C23-BC69-9075434534C5}"/>
              </a:ext>
            </a:extLst>
          </p:cNvPr>
          <p:cNvSpPr>
            <a:spLocks noGrp="1"/>
          </p:cNvSpPr>
          <p:nvPr>
            <p:ph type="title"/>
          </p:nvPr>
        </p:nvSpPr>
        <p:spPr/>
        <p:txBody>
          <a:bodyPr>
            <a:normAutofit/>
          </a:bodyPr>
          <a:lstStyle/>
          <a:p>
            <a:r>
              <a:rPr lang="es-ES" sz="2800" dirty="0">
                <a:latin typeface="Arial" panose="020B0604020202020204" pitchFamily="34" charset="0"/>
                <a:cs typeface="Arial" panose="020B0604020202020204" pitchFamily="34" charset="0"/>
              </a:rPr>
              <a:t>Caso Práctico </a:t>
            </a:r>
            <a:r>
              <a:rPr lang="es-ES" sz="2800" dirty="0" err="1">
                <a:latin typeface="Arial" panose="020B0604020202020204" pitchFamily="34" charset="0"/>
                <a:cs typeface="Arial" panose="020B0604020202020204" pitchFamily="34" charset="0"/>
              </a:rPr>
              <a:t>N°</a:t>
            </a:r>
            <a:r>
              <a:rPr lang="es-ES" sz="2800" dirty="0">
                <a:latin typeface="Arial" panose="020B0604020202020204" pitchFamily="34" charset="0"/>
                <a:cs typeface="Arial" panose="020B0604020202020204" pitchFamily="34" charset="0"/>
              </a:rPr>
              <a:t> 2:</a:t>
            </a:r>
            <a:endParaRPr lang="es-PE" sz="2800" dirty="0">
              <a:latin typeface="Arial" panose="020B0604020202020204" pitchFamily="34" charset="0"/>
              <a:cs typeface="Arial" panose="020B0604020202020204" pitchFamily="34" charset="0"/>
            </a:endParaRPr>
          </a:p>
        </p:txBody>
      </p:sp>
      <p:sp>
        <p:nvSpPr>
          <p:cNvPr id="6" name="Marcador de contenido 5">
            <a:extLst>
              <a:ext uri="{FF2B5EF4-FFF2-40B4-BE49-F238E27FC236}">
                <a16:creationId xmlns:a16="http://schemas.microsoft.com/office/drawing/2014/main" id="{076DAAD8-AEC9-4E4F-BA13-6D44FE648674}"/>
              </a:ext>
            </a:extLst>
          </p:cNvPr>
          <p:cNvSpPr>
            <a:spLocks noGrp="1"/>
          </p:cNvSpPr>
          <p:nvPr>
            <p:ph sz="half" idx="4294967295"/>
          </p:nvPr>
        </p:nvSpPr>
        <p:spPr>
          <a:xfrm>
            <a:off x="6562725" y="1660525"/>
            <a:ext cx="5629275" cy="4595813"/>
          </a:xfrm>
        </p:spPr>
        <p:txBody>
          <a:bodyPr>
            <a:normAutofit/>
          </a:bodyPr>
          <a:lstStyle/>
          <a:p>
            <a:endParaRPr lang="es-ES" sz="4000" dirty="0">
              <a:solidFill>
                <a:schemeClr val="tx1"/>
              </a:solidFill>
            </a:endParaRPr>
          </a:p>
          <a:p>
            <a:endParaRPr lang="es-ES" sz="4000" dirty="0"/>
          </a:p>
          <a:p>
            <a:br>
              <a:rPr lang="es-ES" sz="1800" dirty="0">
                <a:solidFill>
                  <a:schemeClr val="tx1"/>
                </a:solidFill>
              </a:rPr>
            </a:br>
            <a:endParaRPr lang="es-PE" dirty="0"/>
          </a:p>
        </p:txBody>
      </p:sp>
      <p:graphicFrame>
        <p:nvGraphicFramePr>
          <p:cNvPr id="8" name="Marcador de contenido 5">
            <a:extLst>
              <a:ext uri="{FF2B5EF4-FFF2-40B4-BE49-F238E27FC236}">
                <a16:creationId xmlns:a16="http://schemas.microsoft.com/office/drawing/2014/main" id="{49E19350-48BE-4434-B74C-E8E3A316D264}"/>
              </a:ext>
            </a:extLst>
          </p:cNvPr>
          <p:cNvGraphicFramePr>
            <a:graphicFrameLocks/>
          </p:cNvGraphicFramePr>
          <p:nvPr>
            <p:extLst>
              <p:ext uri="{D42A27DB-BD31-4B8C-83A1-F6EECF244321}">
                <p14:modId xmlns:p14="http://schemas.microsoft.com/office/powerpoint/2010/main" val="2060999271"/>
              </p:ext>
            </p:extLst>
          </p:nvPr>
        </p:nvGraphicFramePr>
        <p:xfrm>
          <a:off x="6026477" y="1961147"/>
          <a:ext cx="5628700" cy="3786605"/>
        </p:xfrm>
        <a:graphic>
          <a:graphicData uri="http://schemas.openxmlformats.org/drawingml/2006/table">
            <a:tbl>
              <a:tblPr firstRow="1" firstCol="1" bandRow="1">
                <a:tableStyleId>{7DF18680-E054-41AD-8BC1-D1AEF772440D}</a:tableStyleId>
              </a:tblPr>
              <a:tblGrid>
                <a:gridCol w="916648">
                  <a:extLst>
                    <a:ext uri="{9D8B030D-6E8A-4147-A177-3AD203B41FA5}">
                      <a16:colId xmlns:a16="http://schemas.microsoft.com/office/drawing/2014/main" val="3168571137"/>
                    </a:ext>
                  </a:extLst>
                </a:gridCol>
                <a:gridCol w="2024958">
                  <a:extLst>
                    <a:ext uri="{9D8B030D-6E8A-4147-A177-3AD203B41FA5}">
                      <a16:colId xmlns:a16="http://schemas.microsoft.com/office/drawing/2014/main" val="2431794735"/>
                    </a:ext>
                  </a:extLst>
                </a:gridCol>
                <a:gridCol w="2687094">
                  <a:extLst>
                    <a:ext uri="{9D8B030D-6E8A-4147-A177-3AD203B41FA5}">
                      <a16:colId xmlns:a16="http://schemas.microsoft.com/office/drawing/2014/main" val="3202319313"/>
                    </a:ext>
                  </a:extLst>
                </a:gridCol>
              </a:tblGrid>
              <a:tr h="237217">
                <a:tc>
                  <a:txBody>
                    <a:bodyPr/>
                    <a:lstStyle/>
                    <a:p>
                      <a:pPr algn="ctr">
                        <a:lnSpc>
                          <a:spcPct val="200000"/>
                        </a:lnSpc>
                        <a:spcAft>
                          <a:spcPts val="800"/>
                        </a:spcAft>
                      </a:pPr>
                      <a:r>
                        <a:rPr lang="es-MX" sz="1100" dirty="0" err="1">
                          <a:effectLst/>
                          <a:latin typeface="Arial" panose="020B0604020202020204" pitchFamily="34" charset="0"/>
                          <a:cs typeface="Arial" panose="020B0604020202020204" pitchFamily="34" charset="0"/>
                        </a:rPr>
                        <a:t>N°</a:t>
                      </a:r>
                      <a:endParaRPr lang="es-MX" sz="1100" dirty="0">
                        <a:effectLst/>
                        <a:latin typeface="Arial" panose="020B0604020202020204" pitchFamily="34" charset="0"/>
                        <a:cs typeface="Arial" panose="020B0604020202020204" pitchFamily="34" charset="0"/>
                      </a:endParaRPr>
                    </a:p>
                  </a:txBody>
                  <a:tcPr marL="45720" marR="45720" anchor="ctr"/>
                </a:tc>
                <a:tc>
                  <a:txBody>
                    <a:bodyPr/>
                    <a:lstStyle/>
                    <a:p>
                      <a:pPr algn="ctr">
                        <a:lnSpc>
                          <a:spcPct val="200000"/>
                        </a:lnSpc>
                        <a:spcAft>
                          <a:spcPts val="800"/>
                        </a:spcAft>
                      </a:pPr>
                      <a:r>
                        <a:rPr lang="es-MX" sz="1100" dirty="0">
                          <a:effectLst/>
                          <a:latin typeface="Arial" panose="020B0604020202020204" pitchFamily="34" charset="0"/>
                          <a:cs typeface="Arial" panose="020B0604020202020204" pitchFamily="34" charset="0"/>
                        </a:rPr>
                        <a:t>INGRESOS</a:t>
                      </a:r>
                    </a:p>
                  </a:txBody>
                  <a:tcPr marL="45720" marR="45720" anchor="ctr"/>
                </a:tc>
                <a:tc>
                  <a:txBody>
                    <a:bodyPr/>
                    <a:lstStyle/>
                    <a:p>
                      <a:pPr algn="ctr">
                        <a:lnSpc>
                          <a:spcPct val="200000"/>
                        </a:lnSpc>
                        <a:spcAft>
                          <a:spcPts val="800"/>
                        </a:spcAft>
                      </a:pPr>
                      <a:r>
                        <a:rPr lang="es-MX" sz="1100" dirty="0">
                          <a:effectLst/>
                          <a:latin typeface="Arial" panose="020B0604020202020204" pitchFamily="34" charset="0"/>
                          <a:cs typeface="Arial" panose="020B0604020202020204" pitchFamily="34" charset="0"/>
                        </a:rPr>
                        <a:t>CONSIDERACIONES</a:t>
                      </a:r>
                      <a:endParaRPr lang="es-PE" sz="1100" dirty="0">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tc>
                <a:extLst>
                  <a:ext uri="{0D108BD9-81ED-4DB2-BD59-A6C34878D82A}">
                    <a16:rowId xmlns:a16="http://schemas.microsoft.com/office/drawing/2014/main" val="69947080"/>
                  </a:ext>
                </a:extLst>
              </a:tr>
              <a:tr h="707695">
                <a:tc>
                  <a:txBody>
                    <a:bodyPr/>
                    <a:lstStyle/>
                    <a:p>
                      <a:pPr algn="ctr">
                        <a:lnSpc>
                          <a:spcPct val="107000"/>
                        </a:lnSpc>
                        <a:spcAft>
                          <a:spcPts val="800"/>
                        </a:spcAft>
                      </a:pPr>
                      <a:r>
                        <a:rPr lang="es-MX" sz="1100" dirty="0">
                          <a:effectLst/>
                          <a:latin typeface="Arial" panose="020B0604020202020204" pitchFamily="34" charset="0"/>
                          <a:cs typeface="Arial" panose="020B0604020202020204" pitchFamily="34" charset="0"/>
                        </a:rPr>
                        <a:t>1</a:t>
                      </a:r>
                      <a:endParaRPr lang="es-PE" sz="1100" dirty="0">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tc>
                <a:tc>
                  <a:txBody>
                    <a:bodyPr/>
                    <a:lstStyle/>
                    <a:p>
                      <a:pPr algn="ctr">
                        <a:lnSpc>
                          <a:spcPct val="107000"/>
                        </a:lnSpc>
                        <a:spcAft>
                          <a:spcPts val="800"/>
                        </a:spcAft>
                      </a:pPr>
                      <a:r>
                        <a:rPr lang="es-MX" sz="1100" dirty="0">
                          <a:effectLst/>
                          <a:latin typeface="Arial" panose="020B0604020202020204" pitchFamily="34" charset="0"/>
                          <a:cs typeface="Arial" panose="020B0604020202020204" pitchFamily="34" charset="0"/>
                        </a:rPr>
                        <a:t>La pensión de jubilación la cual asciende a S/ 800.00 promedio mensual.</a:t>
                      </a:r>
                      <a:endParaRPr lang="es-PE" sz="1100" dirty="0">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tc>
                <a:tc>
                  <a:txBody>
                    <a:bodyPr/>
                    <a:lstStyle/>
                    <a:p>
                      <a:pPr algn="just">
                        <a:lnSpc>
                          <a:spcPct val="107000"/>
                        </a:lnSpc>
                        <a:spcAft>
                          <a:spcPts val="800"/>
                        </a:spcAft>
                      </a:pPr>
                      <a:r>
                        <a:rPr lang="es-MX" sz="1100" dirty="0">
                          <a:effectLst/>
                          <a:latin typeface="Arial" panose="020B0604020202020204" pitchFamily="34" charset="0"/>
                          <a:cs typeface="Arial" panose="020B0604020202020204" pitchFamily="34" charset="0"/>
                        </a:rPr>
                        <a:t>La Sra. Denisse debe contar con sus boletas de pago por pensión de jubilación.</a:t>
                      </a:r>
                      <a:endParaRPr lang="es-PE" sz="1100" dirty="0">
                        <a:effectLst/>
                        <a:latin typeface="Arial" panose="020B0604020202020204" pitchFamily="34" charset="0"/>
                        <a:ea typeface="Calibri" panose="020F0502020204030204" pitchFamily="34" charset="0"/>
                        <a:cs typeface="Arial" panose="020B0604020202020204" pitchFamily="34" charset="0"/>
                      </a:endParaRPr>
                    </a:p>
                  </a:txBody>
                  <a:tcPr marL="45720" marR="45720"/>
                </a:tc>
                <a:extLst>
                  <a:ext uri="{0D108BD9-81ED-4DB2-BD59-A6C34878D82A}">
                    <a16:rowId xmlns:a16="http://schemas.microsoft.com/office/drawing/2014/main" val="260167725"/>
                  </a:ext>
                </a:extLst>
              </a:tr>
              <a:tr h="1638219">
                <a:tc rowSpan="2">
                  <a:txBody>
                    <a:bodyPr/>
                    <a:lstStyle/>
                    <a:p>
                      <a:pPr algn="ctr">
                        <a:lnSpc>
                          <a:spcPct val="107000"/>
                        </a:lnSpc>
                        <a:spcAft>
                          <a:spcPts val="800"/>
                        </a:spcAft>
                      </a:pPr>
                      <a:r>
                        <a:rPr lang="es-MX" sz="1100" dirty="0">
                          <a:effectLst/>
                          <a:latin typeface="Arial" panose="020B0604020202020204" pitchFamily="34" charset="0"/>
                          <a:cs typeface="Arial" panose="020B0604020202020204" pitchFamily="34" charset="0"/>
                        </a:rPr>
                        <a:t>2</a:t>
                      </a:r>
                      <a:endParaRPr lang="es-PE" sz="1100" dirty="0">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tc>
                <a:tc rowSpan="2">
                  <a:txBody>
                    <a:bodyPr/>
                    <a:lstStyle/>
                    <a:p>
                      <a:pPr algn="ctr">
                        <a:lnSpc>
                          <a:spcPct val="107000"/>
                        </a:lnSpc>
                        <a:spcAft>
                          <a:spcPts val="800"/>
                        </a:spcAft>
                      </a:pPr>
                      <a:r>
                        <a:rPr lang="es-MX" sz="1100" dirty="0">
                          <a:effectLst/>
                          <a:latin typeface="Arial" panose="020B0604020202020204" pitchFamily="34" charset="0"/>
                          <a:cs typeface="Arial" panose="020B0604020202020204" pitchFamily="34" charset="0"/>
                        </a:rPr>
                        <a:t>Remesas del exterior por un importe de S/ 5,000.00 mensual.</a:t>
                      </a:r>
                      <a:endParaRPr lang="es-PE" sz="1100" dirty="0">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tc>
                <a:tc>
                  <a:txBody>
                    <a:bodyPr/>
                    <a:lstStyle/>
                    <a:p>
                      <a:pPr algn="just">
                        <a:lnSpc>
                          <a:spcPct val="107000"/>
                        </a:lnSpc>
                        <a:spcAft>
                          <a:spcPts val="800"/>
                        </a:spcAft>
                      </a:pPr>
                      <a:r>
                        <a:rPr lang="es-MX" sz="1100" dirty="0">
                          <a:effectLst/>
                          <a:latin typeface="Arial" panose="020B0604020202020204" pitchFamily="34" charset="0"/>
                          <a:cs typeface="Arial" panose="020B0604020202020204" pitchFamily="34" charset="0"/>
                        </a:rPr>
                        <a:t>La Sra. Denisse podrá acreditar que dichas remesas fueron realizadas por su hija, mediante documentos en los que se registren y consten las operaciones y/o movimientos, emitidos por la entidad financiera o empresa de transferencia de fondos que utilizó.   </a:t>
                      </a:r>
                      <a:endParaRPr lang="es-PE" sz="1100" dirty="0">
                        <a:effectLst/>
                        <a:latin typeface="Arial" panose="020B0604020202020204" pitchFamily="34" charset="0"/>
                        <a:ea typeface="Calibri" panose="020F0502020204030204" pitchFamily="34" charset="0"/>
                        <a:cs typeface="Arial" panose="020B0604020202020204" pitchFamily="34" charset="0"/>
                      </a:endParaRPr>
                    </a:p>
                  </a:txBody>
                  <a:tcPr marL="45720" marR="45720"/>
                </a:tc>
                <a:extLst>
                  <a:ext uri="{0D108BD9-81ED-4DB2-BD59-A6C34878D82A}">
                    <a16:rowId xmlns:a16="http://schemas.microsoft.com/office/drawing/2014/main" val="282390780"/>
                  </a:ext>
                </a:extLst>
              </a:tr>
              <a:tr h="1065977">
                <a:tc vMerge="1">
                  <a:txBody>
                    <a:bodyPr/>
                    <a:lstStyle/>
                    <a:p>
                      <a:endParaRPr lang="es-PE"/>
                    </a:p>
                  </a:txBody>
                  <a:tcPr/>
                </a:tc>
                <a:tc vMerge="1">
                  <a:txBody>
                    <a:bodyPr/>
                    <a:lstStyle/>
                    <a:p>
                      <a:endParaRPr lang="es-PE"/>
                    </a:p>
                  </a:txBody>
                  <a:tcPr/>
                </a:tc>
                <a:tc>
                  <a:txBody>
                    <a:bodyPr/>
                    <a:lstStyle/>
                    <a:p>
                      <a:pPr algn="just">
                        <a:lnSpc>
                          <a:spcPct val="107000"/>
                        </a:lnSpc>
                        <a:spcAft>
                          <a:spcPts val="800"/>
                        </a:spcAft>
                      </a:pPr>
                      <a:r>
                        <a:rPr lang="es-MX" sz="1100" dirty="0">
                          <a:effectLst/>
                          <a:latin typeface="Arial" panose="020B0604020202020204" pitchFamily="34" charset="0"/>
                          <a:cs typeface="Arial" panose="020B0604020202020204" pitchFamily="34" charset="0"/>
                        </a:rPr>
                        <a:t>La hija de la Sra. Denisse </a:t>
                      </a:r>
                      <a:r>
                        <a:rPr lang="es-MX" sz="1100" b="1" dirty="0">
                          <a:effectLst/>
                          <a:latin typeface="Arial" panose="020B0604020202020204" pitchFamily="34" charset="0"/>
                          <a:cs typeface="Arial" panose="020B0604020202020204" pitchFamily="34" charset="0"/>
                        </a:rPr>
                        <a:t>deberá realizar una declaración jurada por los envíos de dinero, con firma legalizada ante el consulado peruano </a:t>
                      </a:r>
                    </a:p>
                  </a:txBody>
                  <a:tcPr marL="45720" marR="45720"/>
                </a:tc>
                <a:extLst>
                  <a:ext uri="{0D108BD9-81ED-4DB2-BD59-A6C34878D82A}">
                    <a16:rowId xmlns:a16="http://schemas.microsoft.com/office/drawing/2014/main" val="184882509"/>
                  </a:ext>
                </a:extLst>
              </a:tr>
            </a:tbl>
          </a:graphicData>
        </a:graphic>
      </p:graphicFrame>
    </p:spTree>
    <p:extLst>
      <p:ext uri="{BB962C8B-B14F-4D97-AF65-F5344CB8AC3E}">
        <p14:creationId xmlns:p14="http://schemas.microsoft.com/office/powerpoint/2010/main" val="22517378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Marcador de contenido 9">
            <a:extLst>
              <a:ext uri="{FF2B5EF4-FFF2-40B4-BE49-F238E27FC236}">
                <a16:creationId xmlns:a16="http://schemas.microsoft.com/office/drawing/2014/main" id="{4583987A-0A92-4AE3-8B64-033D5FA06982}"/>
              </a:ext>
            </a:extLst>
          </p:cNvPr>
          <p:cNvSpPr>
            <a:spLocks noGrp="1"/>
          </p:cNvSpPr>
          <p:nvPr>
            <p:ph idx="1"/>
          </p:nvPr>
        </p:nvSpPr>
        <p:spPr>
          <a:xfrm>
            <a:off x="1208171" y="1889125"/>
            <a:ext cx="4254166" cy="4427621"/>
          </a:xfrm>
        </p:spPr>
        <p:txBody>
          <a:bodyPr>
            <a:normAutofit/>
          </a:bodyPr>
          <a:lstStyle/>
          <a:p>
            <a:pPr marL="450850" indent="-269875" algn="just">
              <a:lnSpc>
                <a:spcPct val="107000"/>
              </a:lnSpc>
              <a:spcAft>
                <a:spcPts val="800"/>
              </a:spcAft>
              <a:tabLst>
                <a:tab pos="268288" algn="l"/>
              </a:tabLst>
            </a:pPr>
            <a:r>
              <a:rPr lang="es-MX" sz="1600" dirty="0">
                <a:effectLst/>
                <a:latin typeface="Arial" panose="020B0604020202020204" pitchFamily="34" charset="0"/>
                <a:ea typeface="Calibri" panose="020F0502020204030204" pitchFamily="34" charset="0"/>
                <a:cs typeface="Arial" panose="020B0604020202020204" pitchFamily="34" charset="0"/>
              </a:rPr>
              <a:t>Daniel, es un joven universitario de 21 años que recibe ingresos mensuales en su cuenta por el importe de S/ 4,000.00, dichos importes son realizados por su padre que radica en otra ciudad y cuyo fin es cubrir la pensión universitaria, los gastos de alquiler de departamento, alimentación y otros.</a:t>
            </a:r>
            <a:endParaRPr lang="es-PE" sz="1600" dirty="0">
              <a:effectLst/>
              <a:latin typeface="Arial" panose="020B0604020202020204" pitchFamily="34" charset="0"/>
              <a:ea typeface="Calibri" panose="020F0502020204030204" pitchFamily="34" charset="0"/>
              <a:cs typeface="Arial" panose="020B0604020202020204" pitchFamily="34" charset="0"/>
            </a:endParaRPr>
          </a:p>
          <a:p>
            <a:pPr marL="457200" algn="just">
              <a:lnSpc>
                <a:spcPct val="107000"/>
              </a:lnSpc>
              <a:spcAft>
                <a:spcPts val="800"/>
              </a:spcAft>
            </a:pPr>
            <a:r>
              <a:rPr lang="es-MX" sz="1600" b="1" dirty="0">
                <a:effectLst/>
                <a:latin typeface="Arial" panose="020B0604020202020204" pitchFamily="34" charset="0"/>
                <a:ea typeface="Calibri" panose="020F0502020204030204" pitchFamily="34" charset="0"/>
                <a:cs typeface="Arial" panose="020B0604020202020204" pitchFamily="34" charset="0"/>
              </a:rPr>
              <a:t>¿Qué consideraciones deberá tener en cuenta Daniel para sustentar los ingresos obtenidos?</a:t>
            </a:r>
            <a:endParaRPr lang="es-PE" sz="1600" dirty="0">
              <a:effectLst/>
              <a:latin typeface="Arial" panose="020B0604020202020204" pitchFamily="34" charset="0"/>
              <a:ea typeface="Calibri" panose="020F0502020204030204" pitchFamily="34" charset="0"/>
              <a:cs typeface="Arial" panose="020B0604020202020204" pitchFamily="34" charset="0"/>
            </a:endParaRPr>
          </a:p>
          <a:p>
            <a:endParaRPr lang="es-PE" sz="1600" dirty="0">
              <a:latin typeface="Arial" panose="020B0604020202020204" pitchFamily="34" charset="0"/>
              <a:cs typeface="Arial" panose="020B0604020202020204" pitchFamily="34" charset="0"/>
            </a:endParaRPr>
          </a:p>
        </p:txBody>
      </p:sp>
      <p:sp>
        <p:nvSpPr>
          <p:cNvPr id="9" name="Título 8">
            <a:extLst>
              <a:ext uri="{FF2B5EF4-FFF2-40B4-BE49-F238E27FC236}">
                <a16:creationId xmlns:a16="http://schemas.microsoft.com/office/drawing/2014/main" id="{1680B9D6-8A04-4960-A1F6-22EEC69AC2A3}"/>
              </a:ext>
            </a:extLst>
          </p:cNvPr>
          <p:cNvSpPr>
            <a:spLocks noGrp="1"/>
          </p:cNvSpPr>
          <p:nvPr>
            <p:ph type="title"/>
          </p:nvPr>
        </p:nvSpPr>
        <p:spPr/>
        <p:txBody>
          <a:bodyPr>
            <a:normAutofit/>
          </a:bodyPr>
          <a:lstStyle/>
          <a:p>
            <a:r>
              <a:rPr lang="es-ES" sz="2800" dirty="0">
                <a:latin typeface="Arial" panose="020B0604020202020204" pitchFamily="34" charset="0"/>
                <a:cs typeface="Arial" panose="020B0604020202020204" pitchFamily="34" charset="0"/>
              </a:rPr>
              <a:t>Caso Práctico </a:t>
            </a:r>
            <a:r>
              <a:rPr lang="es-ES" sz="2800" dirty="0" err="1">
                <a:latin typeface="Arial" panose="020B0604020202020204" pitchFamily="34" charset="0"/>
                <a:cs typeface="Arial" panose="020B0604020202020204" pitchFamily="34" charset="0"/>
              </a:rPr>
              <a:t>N°</a:t>
            </a:r>
            <a:r>
              <a:rPr lang="es-ES" sz="2800" dirty="0">
                <a:latin typeface="Arial" panose="020B0604020202020204" pitchFamily="34" charset="0"/>
                <a:cs typeface="Arial" panose="020B0604020202020204" pitchFamily="34" charset="0"/>
              </a:rPr>
              <a:t> 3:</a:t>
            </a:r>
            <a:endParaRPr lang="es-PE" sz="2800" dirty="0">
              <a:latin typeface="Arial" panose="020B0604020202020204" pitchFamily="34" charset="0"/>
              <a:cs typeface="Arial" panose="020B0604020202020204" pitchFamily="34" charset="0"/>
            </a:endParaRPr>
          </a:p>
        </p:txBody>
      </p:sp>
      <p:graphicFrame>
        <p:nvGraphicFramePr>
          <p:cNvPr id="17" name="Marcador de contenido 16">
            <a:extLst>
              <a:ext uri="{FF2B5EF4-FFF2-40B4-BE49-F238E27FC236}">
                <a16:creationId xmlns:a16="http://schemas.microsoft.com/office/drawing/2014/main" id="{E185D4C6-3C1D-4663-87D0-F4B1AFBD572B}"/>
              </a:ext>
            </a:extLst>
          </p:cNvPr>
          <p:cNvGraphicFramePr>
            <a:graphicFrameLocks noGrp="1"/>
          </p:cNvGraphicFramePr>
          <p:nvPr>
            <p:ph sz="half" idx="4294967295"/>
            <p:extLst>
              <p:ext uri="{D42A27DB-BD31-4B8C-83A1-F6EECF244321}">
                <p14:modId xmlns:p14="http://schemas.microsoft.com/office/powerpoint/2010/main" val="2286571212"/>
              </p:ext>
            </p:extLst>
          </p:nvPr>
        </p:nvGraphicFramePr>
        <p:xfrm>
          <a:off x="5844172" y="1979362"/>
          <a:ext cx="5826458" cy="3789779"/>
        </p:xfrm>
        <a:graphic>
          <a:graphicData uri="http://schemas.openxmlformats.org/drawingml/2006/table">
            <a:tbl>
              <a:tblPr firstRow="1" firstCol="1" bandRow="1">
                <a:tableStyleId>{7DF18680-E054-41AD-8BC1-D1AEF772440D}</a:tableStyleId>
              </a:tblPr>
              <a:tblGrid>
                <a:gridCol w="429787">
                  <a:extLst>
                    <a:ext uri="{9D8B030D-6E8A-4147-A177-3AD203B41FA5}">
                      <a16:colId xmlns:a16="http://schemas.microsoft.com/office/drawing/2014/main" val="3535879604"/>
                    </a:ext>
                  </a:extLst>
                </a:gridCol>
                <a:gridCol w="2369014">
                  <a:extLst>
                    <a:ext uri="{9D8B030D-6E8A-4147-A177-3AD203B41FA5}">
                      <a16:colId xmlns:a16="http://schemas.microsoft.com/office/drawing/2014/main" val="3077875853"/>
                    </a:ext>
                  </a:extLst>
                </a:gridCol>
                <a:gridCol w="3027657">
                  <a:extLst>
                    <a:ext uri="{9D8B030D-6E8A-4147-A177-3AD203B41FA5}">
                      <a16:colId xmlns:a16="http://schemas.microsoft.com/office/drawing/2014/main" val="3621036432"/>
                    </a:ext>
                  </a:extLst>
                </a:gridCol>
              </a:tblGrid>
              <a:tr h="443788">
                <a:tc>
                  <a:txBody>
                    <a:bodyPr/>
                    <a:lstStyle/>
                    <a:p>
                      <a:pPr algn="ctr">
                        <a:lnSpc>
                          <a:spcPct val="200000"/>
                        </a:lnSpc>
                        <a:spcAft>
                          <a:spcPts val="800"/>
                        </a:spcAft>
                      </a:pPr>
                      <a:r>
                        <a:rPr lang="es-MX" sz="900" dirty="0" err="1">
                          <a:effectLst/>
                          <a:latin typeface="Arial" panose="020B0604020202020204" pitchFamily="34" charset="0"/>
                          <a:cs typeface="Arial" panose="020B0604020202020204" pitchFamily="34" charset="0"/>
                        </a:rPr>
                        <a:t>N°</a:t>
                      </a:r>
                      <a:endParaRPr lang="es-PE" sz="900" dirty="0">
                        <a:effectLst/>
                        <a:latin typeface="Arial" panose="020B0604020202020204" pitchFamily="34" charset="0"/>
                        <a:ea typeface="Calibri" panose="020F0502020204030204" pitchFamily="34" charset="0"/>
                        <a:cs typeface="Arial" panose="020B0604020202020204" pitchFamily="34" charset="0"/>
                      </a:endParaRPr>
                    </a:p>
                  </a:txBody>
                  <a:tcPr marL="55689" marR="55689" marT="0" marB="0"/>
                </a:tc>
                <a:tc>
                  <a:txBody>
                    <a:bodyPr/>
                    <a:lstStyle/>
                    <a:p>
                      <a:pPr algn="ctr">
                        <a:lnSpc>
                          <a:spcPct val="200000"/>
                        </a:lnSpc>
                        <a:spcAft>
                          <a:spcPts val="800"/>
                        </a:spcAft>
                      </a:pPr>
                      <a:r>
                        <a:rPr lang="es-MX" sz="900" dirty="0">
                          <a:effectLst/>
                          <a:latin typeface="Arial" panose="020B0604020202020204" pitchFamily="34" charset="0"/>
                          <a:cs typeface="Arial" panose="020B0604020202020204" pitchFamily="34" charset="0"/>
                        </a:rPr>
                        <a:t>INGRESOS</a:t>
                      </a:r>
                      <a:endParaRPr lang="es-PE" sz="900" dirty="0">
                        <a:effectLst/>
                        <a:latin typeface="Arial" panose="020B0604020202020204" pitchFamily="34" charset="0"/>
                        <a:ea typeface="Calibri" panose="020F0502020204030204" pitchFamily="34" charset="0"/>
                        <a:cs typeface="Arial" panose="020B0604020202020204" pitchFamily="34" charset="0"/>
                      </a:endParaRPr>
                    </a:p>
                  </a:txBody>
                  <a:tcPr marL="55689" marR="55689" marT="0" marB="0"/>
                </a:tc>
                <a:tc>
                  <a:txBody>
                    <a:bodyPr/>
                    <a:lstStyle/>
                    <a:p>
                      <a:pPr algn="ctr">
                        <a:lnSpc>
                          <a:spcPct val="200000"/>
                        </a:lnSpc>
                        <a:spcAft>
                          <a:spcPts val="800"/>
                        </a:spcAft>
                      </a:pPr>
                      <a:r>
                        <a:rPr lang="es-MX" sz="900" dirty="0">
                          <a:effectLst/>
                          <a:latin typeface="Arial" panose="020B0604020202020204" pitchFamily="34" charset="0"/>
                          <a:cs typeface="Arial" panose="020B0604020202020204" pitchFamily="34" charset="0"/>
                        </a:rPr>
                        <a:t>CONSIDERACIONES</a:t>
                      </a:r>
                      <a:endParaRPr lang="es-PE" sz="900" dirty="0">
                        <a:effectLst/>
                        <a:latin typeface="Arial" panose="020B0604020202020204" pitchFamily="34" charset="0"/>
                        <a:ea typeface="Calibri" panose="020F0502020204030204" pitchFamily="34" charset="0"/>
                        <a:cs typeface="Arial" panose="020B0604020202020204" pitchFamily="34" charset="0"/>
                      </a:endParaRPr>
                    </a:p>
                  </a:txBody>
                  <a:tcPr marL="55689" marR="55689" marT="0" marB="0"/>
                </a:tc>
                <a:extLst>
                  <a:ext uri="{0D108BD9-81ED-4DB2-BD59-A6C34878D82A}">
                    <a16:rowId xmlns:a16="http://schemas.microsoft.com/office/drawing/2014/main" val="3782939568"/>
                  </a:ext>
                </a:extLst>
              </a:tr>
              <a:tr h="1024440">
                <a:tc rowSpan="2">
                  <a:txBody>
                    <a:bodyPr/>
                    <a:lstStyle/>
                    <a:p>
                      <a:pPr algn="ctr">
                        <a:lnSpc>
                          <a:spcPct val="107000"/>
                        </a:lnSpc>
                        <a:spcAft>
                          <a:spcPts val="800"/>
                        </a:spcAft>
                      </a:pPr>
                      <a:r>
                        <a:rPr lang="es-MX" sz="1100" dirty="0">
                          <a:effectLst/>
                          <a:latin typeface="Arial" panose="020B0604020202020204" pitchFamily="34" charset="0"/>
                          <a:cs typeface="Arial" panose="020B0604020202020204" pitchFamily="34" charset="0"/>
                        </a:rPr>
                        <a:t>1</a:t>
                      </a:r>
                      <a:endParaRPr lang="es-PE" sz="1100" dirty="0">
                        <a:effectLst/>
                        <a:latin typeface="Arial" panose="020B0604020202020204" pitchFamily="34" charset="0"/>
                        <a:ea typeface="Calibri" panose="020F0502020204030204" pitchFamily="34" charset="0"/>
                        <a:cs typeface="Arial" panose="020B0604020202020204" pitchFamily="34" charset="0"/>
                      </a:endParaRPr>
                    </a:p>
                  </a:txBody>
                  <a:tcPr marL="55689" marR="55689" marT="0" marB="0" anchor="ctr"/>
                </a:tc>
                <a:tc rowSpan="2">
                  <a:txBody>
                    <a:bodyPr/>
                    <a:lstStyle/>
                    <a:p>
                      <a:pPr algn="ctr">
                        <a:lnSpc>
                          <a:spcPct val="107000"/>
                        </a:lnSpc>
                        <a:spcAft>
                          <a:spcPts val="800"/>
                        </a:spcAft>
                      </a:pPr>
                      <a:r>
                        <a:rPr lang="es-MX" sz="1100" dirty="0">
                          <a:effectLst/>
                          <a:latin typeface="Arial" panose="020B0604020202020204" pitchFamily="34" charset="0"/>
                          <a:cs typeface="Arial" panose="020B0604020202020204" pitchFamily="34" charset="0"/>
                        </a:rPr>
                        <a:t>Ingresos mensuales en su cuenta por el importe de S/ 4,000.00</a:t>
                      </a:r>
                      <a:endParaRPr lang="es-PE" sz="1100" dirty="0">
                        <a:effectLst/>
                        <a:latin typeface="Arial" panose="020B0604020202020204" pitchFamily="34" charset="0"/>
                        <a:ea typeface="Calibri" panose="020F0502020204030204" pitchFamily="34" charset="0"/>
                        <a:cs typeface="Arial" panose="020B0604020202020204" pitchFamily="34" charset="0"/>
                      </a:endParaRPr>
                    </a:p>
                  </a:txBody>
                  <a:tcPr marL="55689" marR="55689" marT="0" marB="0" anchor="ctr"/>
                </a:tc>
                <a:tc>
                  <a:txBody>
                    <a:bodyPr/>
                    <a:lstStyle/>
                    <a:p>
                      <a:pPr algn="just">
                        <a:lnSpc>
                          <a:spcPct val="107000"/>
                        </a:lnSpc>
                        <a:spcAft>
                          <a:spcPts val="800"/>
                        </a:spcAft>
                      </a:pPr>
                      <a:r>
                        <a:rPr lang="es-MX" sz="1200" dirty="0">
                          <a:effectLst/>
                          <a:latin typeface="Arial" panose="020B0604020202020204" pitchFamily="34" charset="0"/>
                          <a:cs typeface="Arial" panose="020B0604020202020204" pitchFamily="34" charset="0"/>
                        </a:rPr>
                        <a:t>Estados de cuenta que muestren que las transferencias fueron realizadas desde la cuenta del padre de Daniel (bancarización).</a:t>
                      </a:r>
                      <a:endParaRPr lang="es-PE" sz="1200" dirty="0">
                        <a:effectLst/>
                        <a:latin typeface="Arial" panose="020B0604020202020204" pitchFamily="34" charset="0"/>
                        <a:ea typeface="Calibri" panose="020F0502020204030204" pitchFamily="34" charset="0"/>
                        <a:cs typeface="Arial" panose="020B0604020202020204" pitchFamily="34" charset="0"/>
                      </a:endParaRPr>
                    </a:p>
                  </a:txBody>
                  <a:tcPr marL="55689" marR="55689" marT="0" marB="0" anchor="ctr"/>
                </a:tc>
                <a:extLst>
                  <a:ext uri="{0D108BD9-81ED-4DB2-BD59-A6C34878D82A}">
                    <a16:rowId xmlns:a16="http://schemas.microsoft.com/office/drawing/2014/main" val="821926471"/>
                  </a:ext>
                </a:extLst>
              </a:tr>
              <a:tr h="2321551">
                <a:tc vMerge="1">
                  <a:txBody>
                    <a:bodyPr/>
                    <a:lstStyle/>
                    <a:p>
                      <a:endParaRPr lang="es-PE"/>
                    </a:p>
                  </a:txBody>
                  <a:tcPr/>
                </a:tc>
                <a:tc vMerge="1">
                  <a:txBody>
                    <a:bodyPr/>
                    <a:lstStyle/>
                    <a:p>
                      <a:endParaRPr lang="es-PE"/>
                    </a:p>
                  </a:txBody>
                  <a:tcPr/>
                </a:tc>
                <a:tc>
                  <a:txBody>
                    <a:bodyPr/>
                    <a:lstStyle/>
                    <a:p>
                      <a:pPr algn="just">
                        <a:lnSpc>
                          <a:spcPct val="107000"/>
                        </a:lnSpc>
                        <a:spcAft>
                          <a:spcPts val="800"/>
                        </a:spcAft>
                      </a:pPr>
                      <a:r>
                        <a:rPr lang="es-MX" sz="1100" dirty="0">
                          <a:effectLst/>
                          <a:latin typeface="Arial" panose="020B0604020202020204" pitchFamily="34" charset="0"/>
                          <a:cs typeface="Arial" panose="020B0604020202020204" pitchFamily="34" charset="0"/>
                        </a:rPr>
                        <a:t>Carta de compromiso de manutención donde el padre de Daniel se responsabiliza del sostenimiento de su hijo hasta la culminación de sus estudios universitarios, la cual fue elaborada en base al Art. 424° del Código Civil y con firmas legalizadas por el notario (documento de fecha </a:t>
                      </a:r>
                      <a:r>
                        <a:rPr lang="es-MX" sz="1100" dirty="0">
                          <a:solidFill>
                            <a:schemeClr val="tx1"/>
                          </a:solidFill>
                          <a:effectLst/>
                          <a:latin typeface="Arial" panose="020B0604020202020204" pitchFamily="34" charset="0"/>
                          <a:cs typeface="Arial" panose="020B0604020202020204" pitchFamily="34" charset="0"/>
                        </a:rPr>
                        <a:t>cierta).</a:t>
                      </a:r>
                    </a:p>
                    <a:p>
                      <a:pPr algn="just">
                        <a:lnSpc>
                          <a:spcPct val="107000"/>
                        </a:lnSpc>
                        <a:spcAft>
                          <a:spcPts val="800"/>
                        </a:spcAft>
                      </a:pPr>
                      <a:r>
                        <a:rPr lang="es-MX" sz="1100" dirty="0">
                          <a:solidFill>
                            <a:schemeClr val="tx1"/>
                          </a:solidFill>
                          <a:effectLst/>
                          <a:latin typeface="Arial" panose="020B0604020202020204" pitchFamily="34" charset="0"/>
                          <a:ea typeface="Calibri" panose="020F0502020204030204" pitchFamily="34" charset="0"/>
                          <a:cs typeface="Arial" panose="020B0604020202020204" pitchFamily="34" charset="0"/>
                        </a:rPr>
                        <a:t>Destino de fondos: Acreditación de pagos universitarios, contrato de alquiler</a:t>
                      </a:r>
                      <a:endParaRPr lang="es-PE" sz="1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5689" marR="55689" marT="0" marB="0" anchor="ctr"/>
                </a:tc>
                <a:extLst>
                  <a:ext uri="{0D108BD9-81ED-4DB2-BD59-A6C34878D82A}">
                    <a16:rowId xmlns:a16="http://schemas.microsoft.com/office/drawing/2014/main" val="987946736"/>
                  </a:ext>
                </a:extLst>
              </a:tr>
            </a:tbl>
          </a:graphicData>
        </a:graphic>
      </p:graphicFrame>
    </p:spTree>
    <p:extLst>
      <p:ext uri="{BB962C8B-B14F-4D97-AF65-F5344CB8AC3E}">
        <p14:creationId xmlns:p14="http://schemas.microsoft.com/office/powerpoint/2010/main" val="39949734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a:extLst>
              <a:ext uri="{FF2B5EF4-FFF2-40B4-BE49-F238E27FC236}">
                <a16:creationId xmlns:a16="http://schemas.microsoft.com/office/drawing/2014/main" id="{7934CF81-C5C2-4873-B820-254494FF9BA2}"/>
              </a:ext>
            </a:extLst>
          </p:cNvPr>
          <p:cNvSpPr>
            <a:spLocks noGrp="1"/>
          </p:cNvSpPr>
          <p:nvPr>
            <p:ph idx="1"/>
          </p:nvPr>
        </p:nvSpPr>
        <p:spPr>
          <a:xfrm>
            <a:off x="886622" y="1686039"/>
            <a:ext cx="5209378" cy="3878566"/>
          </a:xfrm>
        </p:spPr>
        <p:txBody>
          <a:bodyPr>
            <a:normAutofit/>
          </a:bodyPr>
          <a:lstStyle/>
          <a:p>
            <a:pPr marL="450850" indent="-182563" algn="just">
              <a:lnSpc>
                <a:spcPct val="107000"/>
              </a:lnSpc>
              <a:spcAft>
                <a:spcPts val="800"/>
              </a:spcAft>
              <a:tabLst>
                <a:tab pos="450850" algn="l"/>
              </a:tabLst>
            </a:pPr>
            <a:r>
              <a:rPr lang="es-MX" sz="1800" dirty="0">
                <a:effectLst/>
                <a:latin typeface="Arial" panose="020B0604020202020204" pitchFamily="34" charset="0"/>
                <a:ea typeface="Calibri" panose="020F0502020204030204" pitchFamily="34" charset="0"/>
                <a:cs typeface="Arial" panose="020B0604020202020204" pitchFamily="34" charset="0"/>
              </a:rPr>
              <a:t>El Sr. Camilo es administrador de un edificio ubicado en el distrito de Jesús María, por lo cual recibe de los propietarios de los departamentos la suma mensual de S/ 21,000.00 en su cuenta del banco para realizar los pagos de los gastos comunes del edificio.</a:t>
            </a:r>
            <a:endParaRPr lang="es-PE" sz="1800" dirty="0">
              <a:effectLst/>
              <a:latin typeface="Arial" panose="020B0604020202020204" pitchFamily="34" charset="0"/>
              <a:ea typeface="Calibri" panose="020F0502020204030204" pitchFamily="34" charset="0"/>
              <a:cs typeface="Arial" panose="020B0604020202020204" pitchFamily="34" charset="0"/>
            </a:endParaRPr>
          </a:p>
          <a:p>
            <a:pPr marL="457200" algn="just">
              <a:lnSpc>
                <a:spcPct val="107000"/>
              </a:lnSpc>
              <a:spcAft>
                <a:spcPts val="800"/>
              </a:spcAft>
            </a:pPr>
            <a:r>
              <a:rPr lang="es-MX" sz="1800" b="1" dirty="0">
                <a:effectLst/>
                <a:latin typeface="Arial" panose="020B0604020202020204" pitchFamily="34" charset="0"/>
                <a:ea typeface="Calibri" panose="020F0502020204030204" pitchFamily="34" charset="0"/>
                <a:cs typeface="Arial" panose="020B0604020202020204" pitchFamily="34" charset="0"/>
              </a:rPr>
              <a:t>¿Qué consideraciones deberá tener en cuenta el Sr. Camilo para sustentar los movimientos realizados en su cuenta?</a:t>
            </a:r>
            <a:endParaRPr lang="es-PE" sz="1800" dirty="0">
              <a:effectLst/>
              <a:latin typeface="Arial" panose="020B0604020202020204" pitchFamily="34" charset="0"/>
              <a:ea typeface="Calibri" panose="020F0502020204030204" pitchFamily="34" charset="0"/>
              <a:cs typeface="Arial" panose="020B0604020202020204" pitchFamily="34" charset="0"/>
            </a:endParaRPr>
          </a:p>
          <a:p>
            <a:endParaRPr lang="es-PE" dirty="0">
              <a:latin typeface="Arial" panose="020B0604020202020204" pitchFamily="34" charset="0"/>
              <a:cs typeface="Arial" panose="020B0604020202020204" pitchFamily="34" charset="0"/>
            </a:endParaRPr>
          </a:p>
        </p:txBody>
      </p:sp>
      <p:sp>
        <p:nvSpPr>
          <p:cNvPr id="4" name="Título 3">
            <a:extLst>
              <a:ext uri="{FF2B5EF4-FFF2-40B4-BE49-F238E27FC236}">
                <a16:creationId xmlns:a16="http://schemas.microsoft.com/office/drawing/2014/main" id="{729DAE5A-1ECA-4D42-9829-4661204FB0C0}"/>
              </a:ext>
            </a:extLst>
          </p:cNvPr>
          <p:cNvSpPr>
            <a:spLocks noGrp="1"/>
          </p:cNvSpPr>
          <p:nvPr>
            <p:ph type="title"/>
          </p:nvPr>
        </p:nvSpPr>
        <p:spPr/>
        <p:txBody>
          <a:bodyPr>
            <a:normAutofit/>
          </a:bodyPr>
          <a:lstStyle/>
          <a:p>
            <a:r>
              <a:rPr lang="es-ES" sz="2800" dirty="0">
                <a:latin typeface="Arial" panose="020B0604020202020204" pitchFamily="34" charset="0"/>
                <a:cs typeface="Arial" panose="020B0604020202020204" pitchFamily="34" charset="0"/>
              </a:rPr>
              <a:t>Caso Práctico </a:t>
            </a:r>
            <a:r>
              <a:rPr lang="es-ES" sz="2800" dirty="0" err="1">
                <a:latin typeface="Arial" panose="020B0604020202020204" pitchFamily="34" charset="0"/>
                <a:cs typeface="Arial" panose="020B0604020202020204" pitchFamily="34" charset="0"/>
              </a:rPr>
              <a:t>N°</a:t>
            </a:r>
            <a:r>
              <a:rPr lang="es-ES" sz="2800" dirty="0">
                <a:latin typeface="Arial" panose="020B0604020202020204" pitchFamily="34" charset="0"/>
                <a:cs typeface="Arial" panose="020B0604020202020204" pitchFamily="34" charset="0"/>
              </a:rPr>
              <a:t> 4:</a:t>
            </a:r>
            <a:endParaRPr lang="es-PE" sz="2800" dirty="0">
              <a:latin typeface="Arial" panose="020B0604020202020204" pitchFamily="34" charset="0"/>
              <a:cs typeface="Arial" panose="020B0604020202020204" pitchFamily="34" charset="0"/>
            </a:endParaRPr>
          </a:p>
        </p:txBody>
      </p:sp>
      <p:graphicFrame>
        <p:nvGraphicFramePr>
          <p:cNvPr id="7" name="Marcador de contenido 6">
            <a:extLst>
              <a:ext uri="{FF2B5EF4-FFF2-40B4-BE49-F238E27FC236}">
                <a16:creationId xmlns:a16="http://schemas.microsoft.com/office/drawing/2014/main" id="{3917F617-45A8-49C8-AC8A-4B479490E953}"/>
              </a:ext>
            </a:extLst>
          </p:cNvPr>
          <p:cNvGraphicFramePr>
            <a:graphicFrameLocks noGrp="1"/>
          </p:cNvGraphicFramePr>
          <p:nvPr>
            <p:ph sz="half" idx="4294967295"/>
            <p:extLst>
              <p:ext uri="{D42A27DB-BD31-4B8C-83A1-F6EECF244321}">
                <p14:modId xmlns:p14="http://schemas.microsoft.com/office/powerpoint/2010/main" val="2252648423"/>
              </p:ext>
            </p:extLst>
          </p:nvPr>
        </p:nvGraphicFramePr>
        <p:xfrm>
          <a:off x="6439607" y="1803901"/>
          <a:ext cx="5417514" cy="3995320"/>
        </p:xfrm>
        <a:graphic>
          <a:graphicData uri="http://schemas.openxmlformats.org/drawingml/2006/table">
            <a:tbl>
              <a:tblPr firstRow="1" firstCol="1" bandRow="1">
                <a:tableStyleId>{7DF18680-E054-41AD-8BC1-D1AEF772440D}</a:tableStyleId>
              </a:tblPr>
              <a:tblGrid>
                <a:gridCol w="379109">
                  <a:extLst>
                    <a:ext uri="{9D8B030D-6E8A-4147-A177-3AD203B41FA5}">
                      <a16:colId xmlns:a16="http://schemas.microsoft.com/office/drawing/2014/main" val="2246910449"/>
                    </a:ext>
                  </a:extLst>
                </a:gridCol>
                <a:gridCol w="2260223">
                  <a:extLst>
                    <a:ext uri="{9D8B030D-6E8A-4147-A177-3AD203B41FA5}">
                      <a16:colId xmlns:a16="http://schemas.microsoft.com/office/drawing/2014/main" val="2647531647"/>
                    </a:ext>
                  </a:extLst>
                </a:gridCol>
                <a:gridCol w="2778182">
                  <a:extLst>
                    <a:ext uri="{9D8B030D-6E8A-4147-A177-3AD203B41FA5}">
                      <a16:colId xmlns:a16="http://schemas.microsoft.com/office/drawing/2014/main" val="1568152026"/>
                    </a:ext>
                  </a:extLst>
                </a:gridCol>
              </a:tblGrid>
              <a:tr h="463424">
                <a:tc>
                  <a:txBody>
                    <a:bodyPr/>
                    <a:lstStyle/>
                    <a:p>
                      <a:pPr algn="ctr">
                        <a:lnSpc>
                          <a:spcPct val="107000"/>
                        </a:lnSpc>
                        <a:spcAft>
                          <a:spcPts val="800"/>
                        </a:spcAft>
                      </a:pPr>
                      <a:r>
                        <a:rPr lang="es-MX" sz="1100" dirty="0" err="1">
                          <a:effectLst/>
                          <a:latin typeface="Arial" panose="020B0604020202020204" pitchFamily="34" charset="0"/>
                          <a:cs typeface="Arial" panose="020B0604020202020204" pitchFamily="34" charset="0"/>
                        </a:rPr>
                        <a:t>N°</a:t>
                      </a:r>
                      <a:endParaRPr lang="es-PE" sz="1100" dirty="0">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tc>
                <a:tc>
                  <a:txBody>
                    <a:bodyPr/>
                    <a:lstStyle/>
                    <a:p>
                      <a:pPr algn="ctr">
                        <a:lnSpc>
                          <a:spcPct val="107000"/>
                        </a:lnSpc>
                        <a:spcAft>
                          <a:spcPts val="800"/>
                        </a:spcAft>
                      </a:pPr>
                      <a:r>
                        <a:rPr lang="es-MX" sz="1100" dirty="0">
                          <a:effectLst/>
                          <a:latin typeface="Arial" panose="020B0604020202020204" pitchFamily="34" charset="0"/>
                          <a:cs typeface="Arial" panose="020B0604020202020204" pitchFamily="34" charset="0"/>
                        </a:rPr>
                        <a:t>MOVIMIENTOS BANCARIOS</a:t>
                      </a:r>
                      <a:endParaRPr lang="es-PE" sz="1100" dirty="0">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tc>
                <a:tc>
                  <a:txBody>
                    <a:bodyPr/>
                    <a:lstStyle/>
                    <a:p>
                      <a:pPr algn="ctr">
                        <a:lnSpc>
                          <a:spcPct val="107000"/>
                        </a:lnSpc>
                        <a:spcAft>
                          <a:spcPts val="800"/>
                        </a:spcAft>
                      </a:pPr>
                      <a:r>
                        <a:rPr lang="es-MX" sz="1100" dirty="0">
                          <a:effectLst/>
                          <a:latin typeface="Arial" panose="020B0604020202020204" pitchFamily="34" charset="0"/>
                          <a:cs typeface="Arial" panose="020B0604020202020204" pitchFamily="34" charset="0"/>
                        </a:rPr>
                        <a:t>CONSIDERACIONES</a:t>
                      </a:r>
                      <a:endParaRPr lang="es-PE" sz="1100" dirty="0">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tc>
                <a:extLst>
                  <a:ext uri="{0D108BD9-81ED-4DB2-BD59-A6C34878D82A}">
                    <a16:rowId xmlns:a16="http://schemas.microsoft.com/office/drawing/2014/main" val="2629016909"/>
                  </a:ext>
                </a:extLst>
              </a:tr>
              <a:tr h="1415200">
                <a:tc rowSpan="3">
                  <a:txBody>
                    <a:bodyPr/>
                    <a:lstStyle/>
                    <a:p>
                      <a:pPr algn="ctr">
                        <a:lnSpc>
                          <a:spcPct val="107000"/>
                        </a:lnSpc>
                        <a:spcAft>
                          <a:spcPts val="800"/>
                        </a:spcAft>
                      </a:pPr>
                      <a:r>
                        <a:rPr lang="es-MX" sz="1100">
                          <a:effectLst/>
                          <a:latin typeface="Arial" panose="020B0604020202020204" pitchFamily="34" charset="0"/>
                          <a:cs typeface="Arial" panose="020B0604020202020204" pitchFamily="34" charset="0"/>
                        </a:rPr>
                        <a:t>1</a:t>
                      </a:r>
                      <a:endParaRPr lang="es-PE" sz="1100">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tc>
                <a:tc rowSpan="3">
                  <a:txBody>
                    <a:bodyPr/>
                    <a:lstStyle/>
                    <a:p>
                      <a:pPr algn="ctr">
                        <a:lnSpc>
                          <a:spcPct val="107000"/>
                        </a:lnSpc>
                        <a:spcAft>
                          <a:spcPts val="800"/>
                        </a:spcAft>
                      </a:pPr>
                      <a:r>
                        <a:rPr lang="es-MX" sz="1100" dirty="0">
                          <a:effectLst/>
                          <a:latin typeface="Arial" panose="020B0604020202020204" pitchFamily="34" charset="0"/>
                          <a:cs typeface="Arial" panose="020B0604020202020204" pitchFamily="34" charset="0"/>
                        </a:rPr>
                        <a:t>Recibe de los propietarios de los departamentos la suma mensual de S/ 21,000.00 para realizar los pagos de los gastos comunes del edificio.</a:t>
                      </a:r>
                      <a:endParaRPr lang="es-PE" sz="1100" dirty="0">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tc>
                <a:tc>
                  <a:txBody>
                    <a:bodyPr/>
                    <a:lstStyle/>
                    <a:p>
                      <a:pPr algn="just">
                        <a:lnSpc>
                          <a:spcPct val="107000"/>
                        </a:lnSpc>
                        <a:spcAft>
                          <a:spcPts val="800"/>
                        </a:spcAft>
                      </a:pPr>
                      <a:r>
                        <a:rPr lang="es-MX" sz="1100">
                          <a:effectLst/>
                          <a:latin typeface="Arial" panose="020B0604020202020204" pitchFamily="34" charset="0"/>
                          <a:cs typeface="Arial" panose="020B0604020202020204" pitchFamily="34" charset="0"/>
                        </a:rPr>
                        <a:t>Estados de cuenta que muestren que las transferencias fueron realizadas desde las cuentas de los propietarios del edificio.</a:t>
                      </a:r>
                      <a:endParaRPr lang="es-PE" sz="1100">
                        <a:effectLst/>
                        <a:latin typeface="Arial" panose="020B0604020202020204" pitchFamily="34" charset="0"/>
                        <a:ea typeface="Calibri" panose="020F0502020204030204" pitchFamily="34" charset="0"/>
                        <a:cs typeface="Arial" panose="020B0604020202020204" pitchFamily="34" charset="0"/>
                      </a:endParaRPr>
                    </a:p>
                  </a:txBody>
                  <a:tcPr marL="45720" marR="45720"/>
                </a:tc>
                <a:extLst>
                  <a:ext uri="{0D108BD9-81ED-4DB2-BD59-A6C34878D82A}">
                    <a16:rowId xmlns:a16="http://schemas.microsoft.com/office/drawing/2014/main" val="4243057096"/>
                  </a:ext>
                </a:extLst>
              </a:tr>
              <a:tr h="939397">
                <a:tc vMerge="1">
                  <a:txBody>
                    <a:bodyPr/>
                    <a:lstStyle/>
                    <a:p>
                      <a:endParaRPr lang="es-PE"/>
                    </a:p>
                  </a:txBody>
                  <a:tcPr/>
                </a:tc>
                <a:tc vMerge="1">
                  <a:txBody>
                    <a:bodyPr/>
                    <a:lstStyle/>
                    <a:p>
                      <a:endParaRPr lang="es-PE"/>
                    </a:p>
                  </a:txBody>
                  <a:tcPr/>
                </a:tc>
                <a:tc>
                  <a:txBody>
                    <a:bodyPr/>
                    <a:lstStyle/>
                    <a:p>
                      <a:pPr algn="just">
                        <a:lnSpc>
                          <a:spcPct val="107000"/>
                        </a:lnSpc>
                        <a:spcAft>
                          <a:spcPts val="800"/>
                        </a:spcAft>
                      </a:pPr>
                      <a:r>
                        <a:rPr lang="es-MX" sz="1100" dirty="0">
                          <a:effectLst/>
                          <a:latin typeface="Arial" panose="020B0604020202020204" pitchFamily="34" charset="0"/>
                          <a:cs typeface="Arial" panose="020B0604020202020204" pitchFamily="34" charset="0"/>
                        </a:rPr>
                        <a:t>Comprobantes de pago que sustenten los servicios cancelados de todo el edificio.</a:t>
                      </a:r>
                      <a:endParaRPr lang="es-PE" sz="1100" dirty="0">
                        <a:effectLst/>
                        <a:latin typeface="Arial" panose="020B0604020202020204" pitchFamily="34" charset="0"/>
                        <a:ea typeface="Calibri" panose="020F0502020204030204" pitchFamily="34" charset="0"/>
                        <a:cs typeface="Arial" panose="020B0604020202020204" pitchFamily="34" charset="0"/>
                      </a:endParaRPr>
                    </a:p>
                  </a:txBody>
                  <a:tcPr marL="45720" marR="45720"/>
                </a:tc>
                <a:extLst>
                  <a:ext uri="{0D108BD9-81ED-4DB2-BD59-A6C34878D82A}">
                    <a16:rowId xmlns:a16="http://schemas.microsoft.com/office/drawing/2014/main" val="805673416"/>
                  </a:ext>
                </a:extLst>
              </a:tr>
              <a:tr h="1177299">
                <a:tc vMerge="1">
                  <a:txBody>
                    <a:bodyPr/>
                    <a:lstStyle/>
                    <a:p>
                      <a:endParaRPr lang="es-PE"/>
                    </a:p>
                  </a:txBody>
                  <a:tcPr/>
                </a:tc>
                <a:tc vMerge="1">
                  <a:txBody>
                    <a:bodyPr/>
                    <a:lstStyle/>
                    <a:p>
                      <a:endParaRPr lang="es-PE"/>
                    </a:p>
                  </a:txBody>
                  <a:tcPr/>
                </a:tc>
                <a:tc>
                  <a:txBody>
                    <a:bodyPr/>
                    <a:lstStyle/>
                    <a:p>
                      <a:pPr algn="just">
                        <a:lnSpc>
                          <a:spcPct val="107000"/>
                        </a:lnSpc>
                        <a:spcAft>
                          <a:spcPts val="800"/>
                        </a:spcAft>
                      </a:pPr>
                      <a:r>
                        <a:rPr lang="es-MX" sz="1100" dirty="0">
                          <a:effectLst/>
                          <a:latin typeface="Arial" panose="020B0604020202020204" pitchFamily="34" charset="0"/>
                          <a:cs typeface="Arial" panose="020B0604020202020204" pitchFamily="34" charset="0"/>
                        </a:rPr>
                        <a:t>Documentos como contratos y recibos por mantenimiento de cada uno de los propietarios del edificio.</a:t>
                      </a:r>
                      <a:endParaRPr lang="es-PE" sz="1100" dirty="0">
                        <a:effectLst/>
                        <a:latin typeface="Arial" panose="020B0604020202020204" pitchFamily="34" charset="0"/>
                        <a:ea typeface="Calibri" panose="020F0502020204030204" pitchFamily="34" charset="0"/>
                        <a:cs typeface="Arial" panose="020B0604020202020204" pitchFamily="34" charset="0"/>
                      </a:endParaRPr>
                    </a:p>
                  </a:txBody>
                  <a:tcPr marL="45720" marR="45720"/>
                </a:tc>
                <a:extLst>
                  <a:ext uri="{0D108BD9-81ED-4DB2-BD59-A6C34878D82A}">
                    <a16:rowId xmlns:a16="http://schemas.microsoft.com/office/drawing/2014/main" val="3744704415"/>
                  </a:ext>
                </a:extLst>
              </a:tr>
            </a:tbl>
          </a:graphicData>
        </a:graphic>
      </p:graphicFrame>
      <p:sp>
        <p:nvSpPr>
          <p:cNvPr id="9" name="CuadroTexto 8">
            <a:extLst>
              <a:ext uri="{FF2B5EF4-FFF2-40B4-BE49-F238E27FC236}">
                <a16:creationId xmlns:a16="http://schemas.microsoft.com/office/drawing/2014/main" id="{CD16399E-9CDC-40CF-BC4E-78BBBECADF0D}"/>
              </a:ext>
            </a:extLst>
          </p:cNvPr>
          <p:cNvSpPr txBox="1"/>
          <p:nvPr/>
        </p:nvSpPr>
        <p:spPr>
          <a:xfrm>
            <a:off x="832480" y="5339587"/>
            <a:ext cx="5209378" cy="1127040"/>
          </a:xfrm>
          <a:prstGeom prst="rect">
            <a:avLst/>
          </a:prstGeom>
          <a:noFill/>
        </p:spPr>
        <p:txBody>
          <a:bodyPr wrap="square">
            <a:spAutoFit/>
          </a:bodyPr>
          <a:lstStyle/>
          <a:p>
            <a:pPr marL="457200" algn="just">
              <a:lnSpc>
                <a:spcPct val="107000"/>
              </a:lnSpc>
              <a:spcAft>
                <a:spcPts val="800"/>
              </a:spcAft>
            </a:pPr>
            <a:r>
              <a:rPr lang="es-MX" sz="1600" b="1" u="sng" dirty="0">
                <a:effectLst/>
                <a:latin typeface="Arial" panose="020B0604020202020204" pitchFamily="34" charset="0"/>
                <a:ea typeface="Calibri" panose="020F0502020204030204" pitchFamily="34" charset="0"/>
                <a:cs typeface="Arial" panose="020B0604020202020204" pitchFamily="34" charset="0"/>
              </a:rPr>
              <a:t>Recomendación</a:t>
            </a:r>
            <a:r>
              <a:rPr lang="es-MX" sz="1600" dirty="0">
                <a:effectLst/>
                <a:latin typeface="Arial" panose="020B0604020202020204" pitchFamily="34" charset="0"/>
                <a:ea typeface="Calibri" panose="020F0502020204030204" pitchFamily="34" charset="0"/>
                <a:cs typeface="Arial" panose="020B0604020202020204" pitchFamily="34" charset="0"/>
              </a:rPr>
              <a:t>: Asimismo, se recomienda al Sr. Camilo mantener en una cuenta independiente todas las operaciones que puedan realizarse con motivo de la administración del edificio.</a:t>
            </a:r>
            <a:endParaRPr lang="es-PE" sz="16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7722893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a:extLst>
              <a:ext uri="{FF2B5EF4-FFF2-40B4-BE49-F238E27FC236}">
                <a16:creationId xmlns:a16="http://schemas.microsoft.com/office/drawing/2014/main" id="{149D0BA3-2092-451B-9A3D-196A7FE7B833}"/>
              </a:ext>
            </a:extLst>
          </p:cNvPr>
          <p:cNvSpPr>
            <a:spLocks noGrp="1"/>
          </p:cNvSpPr>
          <p:nvPr>
            <p:ph idx="1"/>
          </p:nvPr>
        </p:nvSpPr>
        <p:spPr>
          <a:xfrm>
            <a:off x="1027697" y="1780673"/>
            <a:ext cx="4266197" cy="4223084"/>
          </a:xfrm>
        </p:spPr>
        <p:txBody>
          <a:bodyPr>
            <a:normAutofit/>
          </a:bodyPr>
          <a:lstStyle/>
          <a:p>
            <a:pPr marL="450850" indent="-182563" algn="just">
              <a:lnSpc>
                <a:spcPct val="107000"/>
              </a:lnSpc>
              <a:spcAft>
                <a:spcPts val="800"/>
              </a:spcAft>
            </a:pPr>
            <a:r>
              <a:rPr lang="es-MX" sz="1400" dirty="0" err="1">
                <a:effectLst/>
                <a:latin typeface="Arial" panose="020B0604020202020204" pitchFamily="34" charset="0"/>
                <a:ea typeface="Calibri" panose="020F0502020204030204" pitchFamily="34" charset="0"/>
                <a:cs typeface="Arial" panose="020B0604020202020204" pitchFamily="34" charset="0"/>
              </a:rPr>
              <a:t>Sophia</a:t>
            </a:r>
            <a:r>
              <a:rPr lang="es-MX" sz="1400" dirty="0">
                <a:effectLst/>
                <a:latin typeface="Arial" panose="020B0604020202020204" pitchFamily="34" charset="0"/>
                <a:ea typeface="Calibri" panose="020F0502020204030204" pitchFamily="34" charset="0"/>
                <a:cs typeface="Arial" panose="020B0604020202020204" pitchFamily="34" charset="0"/>
              </a:rPr>
              <a:t> es docente en una institución educativa pública, donde percibe ingresos mensuales por S/ 2,000.00, actualmente decide estudiar una maestría en una prestigiosa universidad y para cubrir los gastos de pensión y matrícula obtiene un préstamo de un familiar por el monto total de S/. 30,000.00.</a:t>
            </a:r>
            <a:endParaRPr lang="es-PE" sz="1400" dirty="0">
              <a:effectLst/>
              <a:latin typeface="Arial" panose="020B0604020202020204" pitchFamily="34" charset="0"/>
              <a:ea typeface="Calibri" panose="020F0502020204030204" pitchFamily="34" charset="0"/>
              <a:cs typeface="Arial" panose="020B0604020202020204" pitchFamily="34" charset="0"/>
            </a:endParaRPr>
          </a:p>
          <a:p>
            <a:pPr marL="457200" algn="just">
              <a:lnSpc>
                <a:spcPct val="107000"/>
              </a:lnSpc>
              <a:spcAft>
                <a:spcPts val="800"/>
              </a:spcAft>
            </a:pPr>
            <a:r>
              <a:rPr lang="es-MX" sz="1400" b="1" dirty="0">
                <a:effectLst/>
                <a:latin typeface="Arial" panose="020B0604020202020204" pitchFamily="34" charset="0"/>
                <a:ea typeface="Calibri" panose="020F0502020204030204" pitchFamily="34" charset="0"/>
                <a:cs typeface="Arial" panose="020B0604020202020204" pitchFamily="34" charset="0"/>
              </a:rPr>
              <a:t>¿Qué consideraciones deberá tener en cuenta Sophia para sustentar los ingresos obtenidos?</a:t>
            </a:r>
            <a:endParaRPr lang="es-PE" sz="1400" dirty="0">
              <a:effectLst/>
              <a:latin typeface="Arial" panose="020B0604020202020204" pitchFamily="34" charset="0"/>
              <a:ea typeface="Calibri" panose="020F0502020204030204" pitchFamily="34" charset="0"/>
              <a:cs typeface="Arial" panose="020B0604020202020204" pitchFamily="34" charset="0"/>
            </a:endParaRPr>
          </a:p>
          <a:p>
            <a:endParaRPr lang="es-PE" sz="1400" dirty="0">
              <a:latin typeface="Arial" panose="020B0604020202020204" pitchFamily="34" charset="0"/>
              <a:cs typeface="Arial" panose="020B0604020202020204" pitchFamily="34" charset="0"/>
            </a:endParaRPr>
          </a:p>
        </p:txBody>
      </p:sp>
      <p:sp>
        <p:nvSpPr>
          <p:cNvPr id="5" name="Título 4">
            <a:extLst>
              <a:ext uri="{FF2B5EF4-FFF2-40B4-BE49-F238E27FC236}">
                <a16:creationId xmlns:a16="http://schemas.microsoft.com/office/drawing/2014/main" id="{F1573577-85FA-4D04-9C08-13A244A7959E}"/>
              </a:ext>
            </a:extLst>
          </p:cNvPr>
          <p:cNvSpPr>
            <a:spLocks noGrp="1"/>
          </p:cNvSpPr>
          <p:nvPr>
            <p:ph type="title"/>
          </p:nvPr>
        </p:nvSpPr>
        <p:spPr>
          <a:xfrm>
            <a:off x="1208171" y="333405"/>
            <a:ext cx="5574632" cy="866274"/>
          </a:xfrm>
        </p:spPr>
        <p:txBody>
          <a:bodyPr/>
          <a:lstStyle/>
          <a:p>
            <a:r>
              <a:rPr lang="es-PE" sz="800" b="1" dirty="0">
                <a:solidFill>
                  <a:schemeClr val="bg1"/>
                </a:solidFill>
              </a:rPr>
              <a:t>0</a:t>
            </a:r>
          </a:p>
        </p:txBody>
      </p:sp>
      <p:graphicFrame>
        <p:nvGraphicFramePr>
          <p:cNvPr id="8" name="Marcador de contenido 7">
            <a:extLst>
              <a:ext uri="{FF2B5EF4-FFF2-40B4-BE49-F238E27FC236}">
                <a16:creationId xmlns:a16="http://schemas.microsoft.com/office/drawing/2014/main" id="{B8561132-A859-46DF-83F9-CF3A8AC959FA}"/>
              </a:ext>
            </a:extLst>
          </p:cNvPr>
          <p:cNvGraphicFramePr>
            <a:graphicFrameLocks noGrp="1"/>
          </p:cNvGraphicFramePr>
          <p:nvPr>
            <p:ph sz="half" idx="4294967295"/>
            <p:extLst>
              <p:ext uri="{D42A27DB-BD31-4B8C-83A1-F6EECF244321}">
                <p14:modId xmlns:p14="http://schemas.microsoft.com/office/powerpoint/2010/main" val="1149911380"/>
              </p:ext>
            </p:extLst>
          </p:nvPr>
        </p:nvGraphicFramePr>
        <p:xfrm>
          <a:off x="5517983" y="1712778"/>
          <a:ext cx="6369217" cy="4811817"/>
        </p:xfrm>
        <a:graphic>
          <a:graphicData uri="http://schemas.openxmlformats.org/drawingml/2006/table">
            <a:tbl>
              <a:tblPr firstRow="1" firstCol="1" bandRow="1">
                <a:tableStyleId>{7DF18680-E054-41AD-8BC1-D1AEF772440D}</a:tableStyleId>
              </a:tblPr>
              <a:tblGrid>
                <a:gridCol w="672776">
                  <a:extLst>
                    <a:ext uri="{9D8B030D-6E8A-4147-A177-3AD203B41FA5}">
                      <a16:colId xmlns:a16="http://schemas.microsoft.com/office/drawing/2014/main" val="246419823"/>
                    </a:ext>
                  </a:extLst>
                </a:gridCol>
                <a:gridCol w="1485519">
                  <a:extLst>
                    <a:ext uri="{9D8B030D-6E8A-4147-A177-3AD203B41FA5}">
                      <a16:colId xmlns:a16="http://schemas.microsoft.com/office/drawing/2014/main" val="3028644145"/>
                    </a:ext>
                  </a:extLst>
                </a:gridCol>
                <a:gridCol w="3157328">
                  <a:extLst>
                    <a:ext uri="{9D8B030D-6E8A-4147-A177-3AD203B41FA5}">
                      <a16:colId xmlns:a16="http://schemas.microsoft.com/office/drawing/2014/main" val="2815310570"/>
                    </a:ext>
                  </a:extLst>
                </a:gridCol>
                <a:gridCol w="1053594">
                  <a:extLst>
                    <a:ext uri="{9D8B030D-6E8A-4147-A177-3AD203B41FA5}">
                      <a16:colId xmlns:a16="http://schemas.microsoft.com/office/drawing/2014/main" val="2360495495"/>
                    </a:ext>
                  </a:extLst>
                </a:gridCol>
              </a:tblGrid>
              <a:tr h="333732">
                <a:tc>
                  <a:txBody>
                    <a:bodyPr/>
                    <a:lstStyle/>
                    <a:p>
                      <a:pPr algn="ctr">
                        <a:lnSpc>
                          <a:spcPct val="100000"/>
                        </a:lnSpc>
                        <a:spcAft>
                          <a:spcPts val="800"/>
                        </a:spcAft>
                      </a:pPr>
                      <a:r>
                        <a:rPr lang="es-MX" sz="1000" dirty="0" err="1">
                          <a:effectLst/>
                          <a:latin typeface="Arial" panose="020B0604020202020204" pitchFamily="34" charset="0"/>
                          <a:cs typeface="Arial" panose="020B0604020202020204" pitchFamily="34" charset="0"/>
                        </a:rPr>
                        <a:t>N°</a:t>
                      </a:r>
                      <a:endParaRPr lang="es-PE" sz="1000" dirty="0">
                        <a:effectLst/>
                        <a:latin typeface="Arial" panose="020B0604020202020204" pitchFamily="34" charset="0"/>
                        <a:ea typeface="Calibri" panose="020F0502020204030204" pitchFamily="34" charset="0"/>
                        <a:cs typeface="Arial" panose="020B0604020202020204" pitchFamily="34" charset="0"/>
                      </a:endParaRPr>
                    </a:p>
                  </a:txBody>
                  <a:tcPr anchor="ctr"/>
                </a:tc>
                <a:tc>
                  <a:txBody>
                    <a:bodyPr/>
                    <a:lstStyle/>
                    <a:p>
                      <a:pPr algn="ctr">
                        <a:lnSpc>
                          <a:spcPct val="100000"/>
                        </a:lnSpc>
                        <a:spcAft>
                          <a:spcPts val="800"/>
                        </a:spcAft>
                      </a:pPr>
                      <a:r>
                        <a:rPr lang="es-MX" sz="1000" dirty="0">
                          <a:effectLst/>
                          <a:latin typeface="Arial" panose="020B0604020202020204" pitchFamily="34" charset="0"/>
                          <a:cs typeface="Arial" panose="020B0604020202020204" pitchFamily="34" charset="0"/>
                        </a:rPr>
                        <a:t>INGRESOS / ADQUISICIONES</a:t>
                      </a:r>
                      <a:endParaRPr lang="es-PE" sz="1000" dirty="0">
                        <a:effectLst/>
                        <a:latin typeface="Arial" panose="020B0604020202020204" pitchFamily="34" charset="0"/>
                        <a:ea typeface="Calibri" panose="020F0502020204030204" pitchFamily="34" charset="0"/>
                        <a:cs typeface="Arial" panose="020B0604020202020204" pitchFamily="34" charset="0"/>
                      </a:endParaRPr>
                    </a:p>
                  </a:txBody>
                  <a:tcPr anchor="ctr"/>
                </a:tc>
                <a:tc>
                  <a:txBody>
                    <a:bodyPr/>
                    <a:lstStyle/>
                    <a:p>
                      <a:pPr algn="ctr">
                        <a:lnSpc>
                          <a:spcPct val="100000"/>
                        </a:lnSpc>
                        <a:spcAft>
                          <a:spcPts val="800"/>
                        </a:spcAft>
                      </a:pPr>
                      <a:r>
                        <a:rPr lang="es-MX" sz="1000" dirty="0">
                          <a:effectLst/>
                          <a:latin typeface="Arial" panose="020B0604020202020204" pitchFamily="34" charset="0"/>
                          <a:cs typeface="Arial" panose="020B0604020202020204" pitchFamily="34" charset="0"/>
                        </a:rPr>
                        <a:t>CONSIDERACIONES</a:t>
                      </a:r>
                      <a:endParaRPr lang="es-PE" sz="1000" dirty="0">
                        <a:effectLst/>
                        <a:latin typeface="Arial" panose="020B0604020202020204" pitchFamily="34" charset="0"/>
                        <a:ea typeface="Calibri" panose="020F0502020204030204" pitchFamily="34" charset="0"/>
                        <a:cs typeface="Arial" panose="020B0604020202020204" pitchFamily="34" charset="0"/>
                      </a:endParaRPr>
                    </a:p>
                  </a:txBody>
                  <a:tcPr anchor="ctr"/>
                </a:tc>
                <a:tc>
                  <a:txBody>
                    <a:bodyPr/>
                    <a:lstStyle/>
                    <a:p>
                      <a:pPr algn="ctr">
                        <a:lnSpc>
                          <a:spcPct val="100000"/>
                        </a:lnSpc>
                        <a:spcAft>
                          <a:spcPts val="800"/>
                        </a:spcAft>
                      </a:pPr>
                      <a:r>
                        <a:rPr lang="es-MX" sz="1000" dirty="0">
                          <a:effectLst/>
                          <a:latin typeface="Arial" panose="020B0604020202020204" pitchFamily="34" charset="0"/>
                          <a:cs typeface="Arial" panose="020B0604020202020204" pitchFamily="34" charset="0"/>
                        </a:rPr>
                        <a:t>BASE LEGAL</a:t>
                      </a:r>
                      <a:endParaRPr lang="es-PE" sz="1000" dirty="0">
                        <a:effectLst/>
                        <a:latin typeface="Arial" panose="020B0604020202020204" pitchFamily="34" charset="0"/>
                        <a:ea typeface="Calibri" panose="020F0502020204030204" pitchFamily="34" charset="0"/>
                        <a:cs typeface="Arial" panose="020B0604020202020204" pitchFamily="34" charset="0"/>
                      </a:endParaRPr>
                    </a:p>
                  </a:txBody>
                  <a:tcPr anchor="ctr"/>
                </a:tc>
                <a:extLst>
                  <a:ext uri="{0D108BD9-81ED-4DB2-BD59-A6C34878D82A}">
                    <a16:rowId xmlns:a16="http://schemas.microsoft.com/office/drawing/2014/main" val="1003991018"/>
                  </a:ext>
                </a:extLst>
              </a:tr>
              <a:tr h="672947">
                <a:tc>
                  <a:txBody>
                    <a:bodyPr/>
                    <a:lstStyle/>
                    <a:p>
                      <a:pPr algn="ctr">
                        <a:lnSpc>
                          <a:spcPct val="107000"/>
                        </a:lnSpc>
                        <a:spcAft>
                          <a:spcPts val="800"/>
                        </a:spcAft>
                      </a:pPr>
                      <a:r>
                        <a:rPr lang="es-MX" sz="1100" dirty="0">
                          <a:effectLst/>
                          <a:latin typeface="Arial" panose="020B0604020202020204" pitchFamily="34" charset="0"/>
                          <a:cs typeface="Arial" panose="020B0604020202020204" pitchFamily="34" charset="0"/>
                        </a:rPr>
                        <a:t>1</a:t>
                      </a:r>
                      <a:endParaRPr lang="es-PE" sz="1100" dirty="0">
                        <a:effectLst/>
                        <a:latin typeface="Arial" panose="020B0604020202020204" pitchFamily="34" charset="0"/>
                        <a:ea typeface="Calibri" panose="020F0502020204030204" pitchFamily="34" charset="0"/>
                        <a:cs typeface="Arial" panose="020B0604020202020204" pitchFamily="34" charset="0"/>
                      </a:endParaRPr>
                    </a:p>
                  </a:txBody>
                  <a:tcPr anchor="ctr"/>
                </a:tc>
                <a:tc>
                  <a:txBody>
                    <a:bodyPr/>
                    <a:lstStyle/>
                    <a:p>
                      <a:pPr algn="ctr">
                        <a:lnSpc>
                          <a:spcPct val="107000"/>
                        </a:lnSpc>
                        <a:spcAft>
                          <a:spcPts val="800"/>
                        </a:spcAft>
                      </a:pPr>
                      <a:r>
                        <a:rPr lang="es-MX" sz="1100" dirty="0">
                          <a:effectLst/>
                          <a:latin typeface="Arial" panose="020B0604020202020204" pitchFamily="34" charset="0"/>
                          <a:cs typeface="Arial" panose="020B0604020202020204" pitchFamily="34" charset="0"/>
                        </a:rPr>
                        <a:t>Ingresos en planilla por el importe de S/ 2,000.00 mensual.</a:t>
                      </a:r>
                      <a:endParaRPr lang="es-PE" sz="1100" dirty="0">
                        <a:effectLst/>
                        <a:latin typeface="Arial" panose="020B0604020202020204" pitchFamily="34" charset="0"/>
                        <a:ea typeface="Calibri" panose="020F0502020204030204" pitchFamily="34" charset="0"/>
                        <a:cs typeface="Arial" panose="020B0604020202020204" pitchFamily="34" charset="0"/>
                      </a:endParaRPr>
                    </a:p>
                  </a:txBody>
                  <a:tcPr anchor="ctr"/>
                </a:tc>
                <a:tc>
                  <a:txBody>
                    <a:bodyPr/>
                    <a:lstStyle/>
                    <a:p>
                      <a:pPr algn="just">
                        <a:lnSpc>
                          <a:spcPct val="107000"/>
                        </a:lnSpc>
                        <a:spcAft>
                          <a:spcPts val="800"/>
                        </a:spcAft>
                      </a:pPr>
                      <a:r>
                        <a:rPr lang="es-MX" sz="1100" dirty="0">
                          <a:effectLst/>
                          <a:latin typeface="Arial" panose="020B0604020202020204" pitchFamily="34" charset="0"/>
                          <a:cs typeface="Arial" panose="020B0604020202020204" pitchFamily="34" charset="0"/>
                        </a:rPr>
                        <a:t>Sophia debe contar con sus boletas de pago mensual por la remuneración que percibe.</a:t>
                      </a:r>
                      <a:endParaRPr lang="es-PE" sz="1100" dirty="0">
                        <a:effectLst/>
                        <a:latin typeface="Arial" panose="020B0604020202020204" pitchFamily="34" charset="0"/>
                        <a:ea typeface="Calibri" panose="020F0502020204030204" pitchFamily="34" charset="0"/>
                        <a:cs typeface="Arial" panose="020B0604020202020204" pitchFamily="34" charset="0"/>
                      </a:endParaRPr>
                    </a:p>
                  </a:txBody>
                  <a:tcPr/>
                </a:tc>
                <a:tc>
                  <a:txBody>
                    <a:bodyPr/>
                    <a:lstStyle/>
                    <a:p>
                      <a:pPr algn="just">
                        <a:lnSpc>
                          <a:spcPct val="107000"/>
                        </a:lnSpc>
                        <a:spcAft>
                          <a:spcPts val="800"/>
                        </a:spcAft>
                      </a:pPr>
                      <a:r>
                        <a:rPr lang="es-MX" sz="1100">
                          <a:effectLst/>
                          <a:latin typeface="Arial" panose="020B0604020202020204" pitchFamily="34" charset="0"/>
                          <a:cs typeface="Arial" panose="020B0604020202020204" pitchFamily="34" charset="0"/>
                        </a:rPr>
                        <a:t> </a:t>
                      </a:r>
                      <a:endParaRPr lang="es-PE" sz="1100">
                        <a:effectLst/>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1069307821"/>
                  </a:ext>
                </a:extLst>
              </a:tr>
              <a:tr h="1031846">
                <a:tc rowSpan="4">
                  <a:txBody>
                    <a:bodyPr/>
                    <a:lstStyle/>
                    <a:p>
                      <a:pPr algn="ctr">
                        <a:lnSpc>
                          <a:spcPct val="107000"/>
                        </a:lnSpc>
                        <a:spcAft>
                          <a:spcPts val="800"/>
                        </a:spcAft>
                      </a:pPr>
                      <a:r>
                        <a:rPr lang="es-MX" sz="1100">
                          <a:effectLst/>
                          <a:latin typeface="Arial" panose="020B0604020202020204" pitchFamily="34" charset="0"/>
                          <a:cs typeface="Arial" panose="020B0604020202020204" pitchFamily="34" charset="0"/>
                        </a:rPr>
                        <a:t>2</a:t>
                      </a:r>
                      <a:endParaRPr lang="es-PE" sz="1100">
                        <a:effectLst/>
                        <a:latin typeface="Arial" panose="020B0604020202020204" pitchFamily="34" charset="0"/>
                        <a:ea typeface="Calibri" panose="020F0502020204030204" pitchFamily="34" charset="0"/>
                        <a:cs typeface="Arial" panose="020B0604020202020204" pitchFamily="34" charset="0"/>
                      </a:endParaRPr>
                    </a:p>
                  </a:txBody>
                  <a:tcPr anchor="ctr"/>
                </a:tc>
                <a:tc rowSpan="4">
                  <a:txBody>
                    <a:bodyPr/>
                    <a:lstStyle/>
                    <a:p>
                      <a:pPr algn="ctr">
                        <a:lnSpc>
                          <a:spcPct val="107000"/>
                        </a:lnSpc>
                        <a:spcAft>
                          <a:spcPts val="800"/>
                        </a:spcAft>
                      </a:pPr>
                      <a:r>
                        <a:rPr lang="es-MX" sz="1100" dirty="0">
                          <a:effectLst/>
                          <a:latin typeface="Arial" panose="020B0604020202020204" pitchFamily="34" charset="0"/>
                          <a:cs typeface="Arial" panose="020B0604020202020204" pitchFamily="34" charset="0"/>
                        </a:rPr>
                        <a:t>Obtiene un préstamo de un familiar por el monto total de S/. 30,000.00.</a:t>
                      </a:r>
                      <a:endParaRPr lang="es-PE" sz="1100" dirty="0">
                        <a:effectLst/>
                        <a:latin typeface="Arial" panose="020B0604020202020204" pitchFamily="34" charset="0"/>
                        <a:ea typeface="Calibri" panose="020F0502020204030204" pitchFamily="34" charset="0"/>
                        <a:cs typeface="Arial" panose="020B0604020202020204" pitchFamily="34" charset="0"/>
                      </a:endParaRPr>
                    </a:p>
                  </a:txBody>
                  <a:tcPr anchor="ctr"/>
                </a:tc>
                <a:tc>
                  <a:txBody>
                    <a:bodyPr/>
                    <a:lstStyle/>
                    <a:p>
                      <a:pPr algn="just">
                        <a:lnSpc>
                          <a:spcPct val="107000"/>
                        </a:lnSpc>
                        <a:spcAft>
                          <a:spcPts val="800"/>
                        </a:spcAft>
                      </a:pPr>
                      <a:r>
                        <a:rPr lang="es-MX" sz="1100" dirty="0">
                          <a:effectLst/>
                          <a:latin typeface="Arial" panose="020B0604020202020204" pitchFamily="34" charset="0"/>
                          <a:cs typeface="Arial" panose="020B0604020202020204" pitchFamily="34" charset="0"/>
                        </a:rPr>
                        <a:t>Se deberá elaborar un contrato donde se detallen las condiciones del préstamo, número de cuotas e importe, medios de pago, entre otros y que cuente con firmas legalizadas notarialmente.</a:t>
                      </a:r>
                      <a:endParaRPr lang="es-PE" sz="1100" dirty="0">
                        <a:effectLst/>
                        <a:latin typeface="Arial" panose="020B0604020202020204" pitchFamily="34" charset="0"/>
                        <a:ea typeface="Calibri" panose="020F0502020204030204" pitchFamily="34" charset="0"/>
                        <a:cs typeface="Arial" panose="020B0604020202020204" pitchFamily="34" charset="0"/>
                      </a:endParaRPr>
                    </a:p>
                  </a:txBody>
                  <a:tcPr/>
                </a:tc>
                <a:tc rowSpan="4">
                  <a:txBody>
                    <a:bodyPr/>
                    <a:lstStyle/>
                    <a:p>
                      <a:pPr algn="just">
                        <a:lnSpc>
                          <a:spcPct val="107000"/>
                        </a:lnSpc>
                        <a:spcAft>
                          <a:spcPts val="800"/>
                        </a:spcAft>
                      </a:pPr>
                      <a:r>
                        <a:rPr lang="es-MX" sz="1100">
                          <a:effectLst/>
                          <a:latin typeface="Arial" panose="020B0604020202020204" pitchFamily="34" charset="0"/>
                          <a:cs typeface="Arial" panose="020B0604020202020204" pitchFamily="34" charset="0"/>
                        </a:rPr>
                        <a:t>Art. 60° - A del Reglamento de la Ley del Impuesto a La Renta</a:t>
                      </a:r>
                      <a:endParaRPr lang="es-PE" sz="1100">
                        <a:effectLst/>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724185259"/>
                  </a:ext>
                </a:extLst>
              </a:tr>
              <a:tr h="676418">
                <a:tc vMerge="1">
                  <a:txBody>
                    <a:bodyPr/>
                    <a:lstStyle/>
                    <a:p>
                      <a:endParaRPr lang="es-PE"/>
                    </a:p>
                  </a:txBody>
                  <a:tcPr/>
                </a:tc>
                <a:tc vMerge="1">
                  <a:txBody>
                    <a:bodyPr/>
                    <a:lstStyle/>
                    <a:p>
                      <a:endParaRPr lang="es-PE"/>
                    </a:p>
                  </a:txBody>
                  <a:tcPr/>
                </a:tc>
                <a:tc>
                  <a:txBody>
                    <a:bodyPr/>
                    <a:lstStyle/>
                    <a:p>
                      <a:pPr algn="just">
                        <a:lnSpc>
                          <a:spcPct val="107000"/>
                        </a:lnSpc>
                        <a:spcAft>
                          <a:spcPts val="800"/>
                        </a:spcAft>
                      </a:pPr>
                      <a:r>
                        <a:rPr lang="es-MX" sz="1100" dirty="0">
                          <a:effectLst/>
                          <a:latin typeface="Arial" panose="020B0604020202020204" pitchFamily="34" charset="0"/>
                          <a:cs typeface="Arial" panose="020B0604020202020204" pitchFamily="34" charset="0"/>
                        </a:rPr>
                        <a:t>El familiar de Sophia deberá encontrarse habido y realizar el préstamo utilizando algún medio de pago.</a:t>
                      </a:r>
                      <a:endParaRPr lang="es-PE" sz="1100" dirty="0">
                        <a:effectLst/>
                        <a:latin typeface="Arial" panose="020B0604020202020204" pitchFamily="34" charset="0"/>
                        <a:ea typeface="Calibri" panose="020F0502020204030204" pitchFamily="34" charset="0"/>
                        <a:cs typeface="Arial" panose="020B0604020202020204" pitchFamily="34" charset="0"/>
                      </a:endParaRPr>
                    </a:p>
                  </a:txBody>
                  <a:tcPr/>
                </a:tc>
                <a:tc vMerge="1">
                  <a:txBody>
                    <a:bodyPr/>
                    <a:lstStyle/>
                    <a:p>
                      <a:endParaRPr lang="es-PE"/>
                    </a:p>
                  </a:txBody>
                  <a:tcPr/>
                </a:tc>
                <a:extLst>
                  <a:ext uri="{0D108BD9-81ED-4DB2-BD59-A6C34878D82A}">
                    <a16:rowId xmlns:a16="http://schemas.microsoft.com/office/drawing/2014/main" val="3578172619"/>
                  </a:ext>
                </a:extLst>
              </a:tr>
              <a:tr h="676418">
                <a:tc vMerge="1">
                  <a:txBody>
                    <a:bodyPr/>
                    <a:lstStyle/>
                    <a:p>
                      <a:endParaRPr lang="es-PE"/>
                    </a:p>
                  </a:txBody>
                  <a:tcPr/>
                </a:tc>
                <a:tc vMerge="1">
                  <a:txBody>
                    <a:bodyPr/>
                    <a:lstStyle/>
                    <a:p>
                      <a:endParaRPr lang="es-PE"/>
                    </a:p>
                  </a:txBody>
                  <a:tcPr/>
                </a:tc>
                <a:tc>
                  <a:txBody>
                    <a:bodyPr/>
                    <a:lstStyle/>
                    <a:p>
                      <a:pPr algn="just">
                        <a:lnSpc>
                          <a:spcPct val="107000"/>
                        </a:lnSpc>
                        <a:spcAft>
                          <a:spcPts val="800"/>
                        </a:spcAft>
                      </a:pPr>
                      <a:r>
                        <a:rPr lang="es-MX" sz="1100" dirty="0">
                          <a:effectLst/>
                          <a:latin typeface="Arial" panose="020B0604020202020204" pitchFamily="34" charset="0"/>
                          <a:cs typeface="Arial" panose="020B0604020202020204" pitchFamily="34" charset="0"/>
                        </a:rPr>
                        <a:t>Sophia deberá contar con boleta de venta por el pago de la matrícula de la maestría que pretende estudiar.</a:t>
                      </a:r>
                      <a:endParaRPr lang="es-PE" sz="1100" dirty="0">
                        <a:effectLst/>
                        <a:latin typeface="Arial" panose="020B0604020202020204" pitchFamily="34" charset="0"/>
                        <a:ea typeface="Calibri" panose="020F0502020204030204" pitchFamily="34" charset="0"/>
                        <a:cs typeface="Arial" panose="020B0604020202020204" pitchFamily="34" charset="0"/>
                      </a:endParaRPr>
                    </a:p>
                  </a:txBody>
                  <a:tcPr/>
                </a:tc>
                <a:tc vMerge="1">
                  <a:txBody>
                    <a:bodyPr/>
                    <a:lstStyle/>
                    <a:p>
                      <a:endParaRPr lang="es-PE"/>
                    </a:p>
                  </a:txBody>
                  <a:tcPr/>
                </a:tc>
                <a:extLst>
                  <a:ext uri="{0D108BD9-81ED-4DB2-BD59-A6C34878D82A}">
                    <a16:rowId xmlns:a16="http://schemas.microsoft.com/office/drawing/2014/main" val="4003883613"/>
                  </a:ext>
                </a:extLst>
              </a:tr>
              <a:tr h="377398">
                <a:tc vMerge="1">
                  <a:txBody>
                    <a:bodyPr/>
                    <a:lstStyle/>
                    <a:p>
                      <a:endParaRPr lang="es-PE"/>
                    </a:p>
                  </a:txBody>
                  <a:tcPr/>
                </a:tc>
                <a:tc vMerge="1">
                  <a:txBody>
                    <a:bodyPr/>
                    <a:lstStyle/>
                    <a:p>
                      <a:endParaRPr lang="es-PE"/>
                    </a:p>
                  </a:txBody>
                  <a:tcPr/>
                </a:tc>
                <a:tc>
                  <a:txBody>
                    <a:bodyPr/>
                    <a:lstStyle/>
                    <a:p>
                      <a:pPr algn="just">
                        <a:lnSpc>
                          <a:spcPct val="107000"/>
                        </a:lnSpc>
                        <a:spcAft>
                          <a:spcPts val="800"/>
                        </a:spcAft>
                      </a:pPr>
                      <a:r>
                        <a:rPr lang="es-MX" sz="1100" dirty="0" err="1">
                          <a:solidFill>
                            <a:schemeClr val="tx1"/>
                          </a:solidFill>
                          <a:effectLst/>
                          <a:latin typeface="Arial" panose="020B0604020202020204" pitchFamily="34" charset="0"/>
                          <a:cs typeface="Arial" panose="020B0604020202020204" pitchFamily="34" charset="0"/>
                        </a:rPr>
                        <a:t>Shopia</a:t>
                      </a:r>
                      <a:r>
                        <a:rPr lang="es-MX" sz="1100" dirty="0">
                          <a:solidFill>
                            <a:schemeClr val="tx1"/>
                          </a:solidFill>
                          <a:effectLst/>
                          <a:latin typeface="Arial" panose="020B0604020202020204" pitchFamily="34" charset="0"/>
                          <a:cs typeface="Arial" panose="020B0604020202020204" pitchFamily="34" charset="0"/>
                        </a:rPr>
                        <a:t> deberá realizar los pagos de las cuotas pactadas en el contrato de préstamo utilizando medios de pago.</a:t>
                      </a:r>
                    </a:p>
                    <a:p>
                      <a:pPr algn="just">
                        <a:lnSpc>
                          <a:spcPct val="107000"/>
                        </a:lnSpc>
                        <a:spcAft>
                          <a:spcPts val="800"/>
                        </a:spcAft>
                      </a:pPr>
                      <a:r>
                        <a:rPr lang="es-MX" sz="1100" dirty="0">
                          <a:solidFill>
                            <a:schemeClr val="tx1"/>
                          </a:solidFill>
                          <a:effectLst/>
                          <a:latin typeface="Arial" panose="020B0604020202020204" pitchFamily="34" charset="0"/>
                          <a:ea typeface="Calibri" panose="020F0502020204030204" pitchFamily="34" charset="0"/>
                          <a:cs typeface="Arial" panose="020B0604020202020204" pitchFamily="34" charset="0"/>
                        </a:rPr>
                        <a:t>¡Importante! Tener presente que opera la presunción de intereses Art. 26 de la LIRTA</a:t>
                      </a:r>
                    </a:p>
                    <a:p>
                      <a:pPr algn="just">
                        <a:lnSpc>
                          <a:spcPct val="107000"/>
                        </a:lnSpc>
                        <a:spcAft>
                          <a:spcPts val="800"/>
                        </a:spcAft>
                      </a:pPr>
                      <a:endParaRPr lang="es-PE" sz="1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a:tc>
                <a:tc vMerge="1">
                  <a:txBody>
                    <a:bodyPr/>
                    <a:lstStyle/>
                    <a:p>
                      <a:endParaRPr lang="es-PE"/>
                    </a:p>
                  </a:txBody>
                  <a:tcPr/>
                </a:tc>
                <a:extLst>
                  <a:ext uri="{0D108BD9-81ED-4DB2-BD59-A6C34878D82A}">
                    <a16:rowId xmlns:a16="http://schemas.microsoft.com/office/drawing/2014/main" val="3193808017"/>
                  </a:ext>
                </a:extLst>
              </a:tr>
            </a:tbl>
          </a:graphicData>
        </a:graphic>
      </p:graphicFrame>
      <p:sp>
        <p:nvSpPr>
          <p:cNvPr id="7" name="Título 4">
            <a:extLst>
              <a:ext uri="{FF2B5EF4-FFF2-40B4-BE49-F238E27FC236}">
                <a16:creationId xmlns:a16="http://schemas.microsoft.com/office/drawing/2014/main" id="{E1C01989-A238-42FD-AE06-9B4FD3D8100B}"/>
              </a:ext>
            </a:extLst>
          </p:cNvPr>
          <p:cNvSpPr txBox="1">
            <a:spLocks/>
          </p:cNvSpPr>
          <p:nvPr/>
        </p:nvSpPr>
        <p:spPr>
          <a:xfrm>
            <a:off x="1208171" y="487279"/>
            <a:ext cx="9404723" cy="881132"/>
          </a:xfr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3200" dirty="0">
                <a:solidFill>
                  <a:schemeClr val="bg1"/>
                </a:solidFill>
                <a:latin typeface="Arial" panose="020B0604020202020204" pitchFamily="34" charset="0"/>
                <a:cs typeface="Arial" panose="020B0604020202020204" pitchFamily="34" charset="0"/>
              </a:rPr>
              <a:t>Caso Práctico </a:t>
            </a:r>
            <a:r>
              <a:rPr lang="es-ES" sz="3200" dirty="0" err="1">
                <a:solidFill>
                  <a:schemeClr val="bg1"/>
                </a:solidFill>
                <a:latin typeface="Arial" panose="020B0604020202020204" pitchFamily="34" charset="0"/>
                <a:cs typeface="Arial" panose="020B0604020202020204" pitchFamily="34" charset="0"/>
              </a:rPr>
              <a:t>N°</a:t>
            </a:r>
            <a:r>
              <a:rPr lang="es-ES" sz="3200" dirty="0">
                <a:solidFill>
                  <a:schemeClr val="bg1"/>
                </a:solidFill>
                <a:latin typeface="Arial" panose="020B0604020202020204" pitchFamily="34" charset="0"/>
                <a:cs typeface="Arial" panose="020B0604020202020204" pitchFamily="34" charset="0"/>
              </a:rPr>
              <a:t> 5:</a:t>
            </a:r>
            <a:endParaRPr lang="es-PE" sz="3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23868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63F4BEF8-F888-46E1-B7FE-1CA6AA1F0594}"/>
              </a:ext>
            </a:extLst>
          </p:cNvPr>
          <p:cNvSpPr>
            <a:spLocks noGrp="1"/>
          </p:cNvSpPr>
          <p:nvPr>
            <p:ph idx="1"/>
          </p:nvPr>
        </p:nvSpPr>
        <p:spPr>
          <a:xfrm>
            <a:off x="1102331" y="1750594"/>
            <a:ext cx="10298113" cy="4843713"/>
          </a:xfrm>
        </p:spPr>
        <p:txBody>
          <a:bodyPr>
            <a:noAutofit/>
          </a:bodyPr>
          <a:lstStyle/>
          <a:p>
            <a:pPr algn="just">
              <a:buFont typeface="Arial" panose="020B0604020202020204" pitchFamily="34" charset="0"/>
              <a:buChar char="•"/>
            </a:pPr>
            <a:r>
              <a:rPr lang="es-MX" sz="2000" dirty="0">
                <a:latin typeface="Arial" panose="020B0604020202020204" pitchFamily="34" charset="0"/>
                <a:cs typeface="Arial" panose="020B0604020202020204" pitchFamily="34" charset="0"/>
              </a:rPr>
              <a:t>Decreto Supremo </a:t>
            </a:r>
            <a:r>
              <a:rPr lang="es-MX" sz="2000" dirty="0" err="1">
                <a:latin typeface="Arial" panose="020B0604020202020204" pitchFamily="34" charset="0"/>
                <a:cs typeface="Arial" panose="020B0604020202020204" pitchFamily="34" charset="0"/>
              </a:rPr>
              <a:t>N°</a:t>
            </a:r>
            <a:r>
              <a:rPr lang="es-MX" sz="2000" dirty="0">
                <a:latin typeface="Arial" panose="020B0604020202020204" pitchFamily="34" charset="0"/>
                <a:cs typeface="Arial" panose="020B0604020202020204" pitchFamily="34" charset="0"/>
              </a:rPr>
              <a:t> 179-2004, TUO de la Ley del Impuesto a la Renta (Art. 16, 52, 91 y 92)</a:t>
            </a:r>
          </a:p>
          <a:p>
            <a:pPr algn="just">
              <a:buFont typeface="Arial" panose="020B0604020202020204" pitchFamily="34" charset="0"/>
              <a:buChar char="•"/>
            </a:pPr>
            <a:r>
              <a:rPr lang="es-MX" sz="2000" dirty="0">
                <a:latin typeface="Arial" panose="020B0604020202020204" pitchFamily="34" charset="0"/>
                <a:cs typeface="Arial" panose="020B0604020202020204" pitchFamily="34" charset="0"/>
              </a:rPr>
              <a:t>Decreto Supremo </a:t>
            </a:r>
            <a:r>
              <a:rPr lang="es-MX" sz="2000" dirty="0" err="1">
                <a:latin typeface="Arial" panose="020B0604020202020204" pitchFamily="34" charset="0"/>
                <a:cs typeface="Arial" panose="020B0604020202020204" pitchFamily="34" charset="0"/>
              </a:rPr>
              <a:t>N°</a:t>
            </a:r>
            <a:r>
              <a:rPr lang="es-MX" sz="2000" dirty="0">
                <a:latin typeface="Arial" panose="020B0604020202020204" pitchFamily="34" charset="0"/>
                <a:cs typeface="Arial" panose="020B0604020202020204" pitchFamily="34" charset="0"/>
              </a:rPr>
              <a:t> 122-94-EF, Reglamento de la Ley del Impuesto a la Renta (Art. 59, 60, 60-A)</a:t>
            </a:r>
          </a:p>
          <a:p>
            <a:pPr algn="just">
              <a:buFont typeface="Arial" panose="020B0604020202020204" pitchFamily="34" charset="0"/>
              <a:buChar char="•"/>
            </a:pPr>
            <a:r>
              <a:rPr lang="es-PE" sz="2000" dirty="0">
                <a:latin typeface="Arial" panose="020B0604020202020204" pitchFamily="34" charset="0"/>
                <a:cs typeface="Arial" panose="020B0604020202020204" pitchFamily="34" charset="0"/>
              </a:rPr>
              <a:t>Decreto Supremo </a:t>
            </a:r>
            <a:r>
              <a:rPr lang="es-PE" sz="2000" dirty="0" err="1">
                <a:latin typeface="Arial" panose="020B0604020202020204" pitchFamily="34" charset="0"/>
                <a:cs typeface="Arial" panose="020B0604020202020204" pitchFamily="34" charset="0"/>
              </a:rPr>
              <a:t>N°</a:t>
            </a:r>
            <a:r>
              <a:rPr lang="es-PE" sz="2000" dirty="0">
                <a:latin typeface="Arial" panose="020B0604020202020204" pitchFamily="34" charset="0"/>
                <a:cs typeface="Arial" panose="020B0604020202020204" pitchFamily="34" charset="0"/>
              </a:rPr>
              <a:t> 133-2013-ED, TUO del Código Tributario (Art.64 numerales 1, 4, 15)</a:t>
            </a:r>
            <a:endParaRPr lang="es-MX" sz="2000" dirty="0">
              <a:latin typeface="Arial" panose="020B0604020202020204" pitchFamily="34" charset="0"/>
              <a:cs typeface="Arial" panose="020B0604020202020204" pitchFamily="34" charset="0"/>
            </a:endParaRPr>
          </a:p>
          <a:p>
            <a:pPr algn="just">
              <a:buFont typeface="Arial" panose="020B0604020202020204" pitchFamily="34" charset="0"/>
              <a:buChar char="•"/>
            </a:pPr>
            <a:r>
              <a:rPr lang="es-MX" sz="2000" dirty="0">
                <a:latin typeface="Arial" panose="020B0604020202020204" pitchFamily="34" charset="0"/>
                <a:cs typeface="Arial" panose="020B0604020202020204" pitchFamily="34" charset="0"/>
              </a:rPr>
              <a:t>Decreto Supremo </a:t>
            </a:r>
            <a:r>
              <a:rPr lang="es-MX" sz="2000" dirty="0" err="1">
                <a:latin typeface="Arial" panose="020B0604020202020204" pitchFamily="34" charset="0"/>
                <a:cs typeface="Arial" panose="020B0604020202020204" pitchFamily="34" charset="0"/>
              </a:rPr>
              <a:t>N°</a:t>
            </a:r>
            <a:r>
              <a:rPr lang="es-MX" sz="2000" dirty="0">
                <a:latin typeface="Arial" panose="020B0604020202020204" pitchFamily="34" charset="0"/>
                <a:cs typeface="Arial" panose="020B0604020202020204" pitchFamily="34" charset="0"/>
              </a:rPr>
              <a:t> 150-2007-EF, TUO Ley para la Lucha contra la evasión y para la formalización de la economía (Art. 8)</a:t>
            </a:r>
          </a:p>
          <a:p>
            <a:pPr algn="just"/>
            <a:r>
              <a:rPr lang="es-MX" sz="2000" dirty="0">
                <a:latin typeface="Arial" panose="020B0604020202020204" pitchFamily="34" charset="0"/>
                <a:cs typeface="Arial" panose="020B0604020202020204" pitchFamily="34" charset="0"/>
              </a:rPr>
              <a:t>Código Civil (Art. 295, 301, 327, 969 y 970)</a:t>
            </a:r>
            <a:r>
              <a:rPr lang="es-419" sz="2000" b="0" i="0" u="none" strike="noStrike" baseline="0" dirty="0">
                <a:solidFill>
                  <a:srgbClr val="000000"/>
                </a:solidFill>
                <a:latin typeface="Arial" panose="020B0604020202020204" pitchFamily="34" charset="0"/>
              </a:rPr>
              <a:t> </a:t>
            </a:r>
          </a:p>
          <a:p>
            <a:pPr marL="0" indent="0" algn="just">
              <a:buNone/>
            </a:pPr>
            <a:r>
              <a:rPr lang="es-MX" sz="2000" b="1" u="sng" dirty="0">
                <a:latin typeface="Arial" panose="020B0604020202020204" pitchFamily="34" charset="0"/>
                <a:cs typeface="Arial" panose="020B0604020202020204" pitchFamily="34" charset="0"/>
              </a:rPr>
              <a:t>Nuevas Disposiciones</a:t>
            </a:r>
          </a:p>
          <a:p>
            <a:pPr algn="just"/>
            <a:r>
              <a:rPr lang="es-MX" sz="2000" dirty="0">
                <a:latin typeface="Arial" panose="020B0604020202020204" pitchFamily="34" charset="0"/>
                <a:cs typeface="Arial" panose="020B0604020202020204" pitchFamily="34" charset="0"/>
              </a:rPr>
              <a:t>Decreto Legislativo </a:t>
            </a:r>
            <a:r>
              <a:rPr lang="es-MX" sz="2000" dirty="0" err="1">
                <a:latin typeface="Arial" panose="020B0604020202020204" pitchFamily="34" charset="0"/>
                <a:cs typeface="Arial" panose="020B0604020202020204" pitchFamily="34" charset="0"/>
              </a:rPr>
              <a:t>N.°</a:t>
            </a:r>
            <a:r>
              <a:rPr lang="es-MX" sz="2000" dirty="0">
                <a:latin typeface="Arial" panose="020B0604020202020204" pitchFamily="34" charset="0"/>
                <a:cs typeface="Arial" panose="020B0604020202020204" pitchFamily="34" charset="0"/>
              </a:rPr>
              <a:t> 1527</a:t>
            </a:r>
          </a:p>
          <a:p>
            <a:pPr algn="just"/>
            <a:r>
              <a:rPr lang="pt-BR" sz="2000" dirty="0">
                <a:latin typeface="Arial" panose="020B0604020202020204" pitchFamily="34" charset="0"/>
                <a:cs typeface="Arial" panose="020B0604020202020204" pitchFamily="34" charset="0"/>
              </a:rPr>
              <a:t>Decreto Supremo N.º 259-2022-EF</a:t>
            </a:r>
          </a:p>
          <a:p>
            <a:pPr algn="just"/>
            <a:r>
              <a:rPr lang="pt-BR" sz="2000" dirty="0">
                <a:latin typeface="Arial" panose="020B0604020202020204" pitchFamily="34" charset="0"/>
                <a:cs typeface="Arial" panose="020B0604020202020204" pitchFamily="34" charset="0"/>
              </a:rPr>
              <a:t>Decreto Supremo N.º 233-2022-EF</a:t>
            </a:r>
            <a:endParaRPr lang="es-MX" sz="2000" dirty="0">
              <a:latin typeface="Arial" panose="020B0604020202020204" pitchFamily="34" charset="0"/>
              <a:cs typeface="Arial" panose="020B0604020202020204" pitchFamily="34" charset="0"/>
            </a:endParaRPr>
          </a:p>
          <a:p>
            <a:pPr algn="just"/>
            <a:endParaRPr lang="es-419" sz="2000" b="0" i="0" u="none" strike="noStrike" baseline="0" dirty="0">
              <a:solidFill>
                <a:srgbClr val="000000"/>
              </a:solidFill>
              <a:latin typeface="Arial" panose="020B0604020202020204" pitchFamily="34" charset="0"/>
            </a:endParaRPr>
          </a:p>
          <a:p>
            <a:pPr>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pPr>
              <a:buFont typeface="Arial" panose="020B0604020202020204" pitchFamily="34" charset="0"/>
              <a:buChar char="•"/>
            </a:pPr>
            <a:endParaRPr lang="es-PE" sz="2000" dirty="0">
              <a:latin typeface="Arial" panose="020B0604020202020204" pitchFamily="34" charset="0"/>
              <a:cs typeface="Arial" panose="020B0604020202020204" pitchFamily="34" charset="0"/>
            </a:endParaRPr>
          </a:p>
          <a:p>
            <a:endParaRPr lang="es-PE" sz="2000" dirty="0">
              <a:latin typeface="Arial" panose="020B0604020202020204" pitchFamily="34" charset="0"/>
              <a:cs typeface="Arial" panose="020B0604020202020204" pitchFamily="34" charset="0"/>
            </a:endParaRPr>
          </a:p>
        </p:txBody>
      </p:sp>
      <p:sp>
        <p:nvSpPr>
          <p:cNvPr id="2" name="Título 1">
            <a:extLst>
              <a:ext uri="{FF2B5EF4-FFF2-40B4-BE49-F238E27FC236}">
                <a16:creationId xmlns:a16="http://schemas.microsoft.com/office/drawing/2014/main" id="{DBB6B7A8-147D-4ADD-8E35-D01104B0D52C}"/>
              </a:ext>
            </a:extLst>
          </p:cNvPr>
          <p:cNvSpPr>
            <a:spLocks noGrp="1"/>
          </p:cNvSpPr>
          <p:nvPr>
            <p:ph type="title"/>
          </p:nvPr>
        </p:nvSpPr>
        <p:spPr>
          <a:xfrm>
            <a:off x="1102331" y="447995"/>
            <a:ext cx="8947522" cy="685480"/>
          </a:xfrm>
        </p:spPr>
        <p:txBody>
          <a:bodyPr anchor="ctr">
            <a:normAutofit/>
          </a:bodyPr>
          <a:lstStyle/>
          <a:p>
            <a:r>
              <a:rPr lang="es-ES" sz="2800" dirty="0">
                <a:latin typeface="Arial" panose="020B0604020202020204" pitchFamily="34" charset="0"/>
                <a:cs typeface="Arial" panose="020B0604020202020204" pitchFamily="34" charset="0"/>
              </a:rPr>
              <a:t>BASE LEGAL</a:t>
            </a:r>
            <a:endParaRPr lang="es-PE"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9459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a:extLst>
              <a:ext uri="{FF2B5EF4-FFF2-40B4-BE49-F238E27FC236}">
                <a16:creationId xmlns:a16="http://schemas.microsoft.com/office/drawing/2014/main" id="{124B2C8A-6B78-70E5-9B6F-30DD56FC1CCE}"/>
              </a:ext>
            </a:extLst>
          </p:cNvPr>
          <p:cNvSpPr>
            <a:spLocks noGrp="1"/>
          </p:cNvSpPr>
          <p:nvPr>
            <p:ph idx="1"/>
          </p:nvPr>
        </p:nvSpPr>
        <p:spPr/>
        <p:txBody>
          <a:bodyPr/>
          <a:lstStyle/>
          <a:p>
            <a:pPr marL="0" indent="0">
              <a:buNone/>
            </a:pPr>
            <a:r>
              <a:rPr lang="es-ES" sz="800" dirty="0"/>
              <a:t>.</a:t>
            </a:r>
            <a:endParaRPr lang="es-PE" sz="800" dirty="0"/>
          </a:p>
        </p:txBody>
      </p:sp>
      <p:sp>
        <p:nvSpPr>
          <p:cNvPr id="2" name="Título 1">
            <a:extLst>
              <a:ext uri="{FF2B5EF4-FFF2-40B4-BE49-F238E27FC236}">
                <a16:creationId xmlns:a16="http://schemas.microsoft.com/office/drawing/2014/main" id="{5C1554C3-5EE5-4E11-A945-CE0F877D8541}"/>
              </a:ext>
            </a:extLst>
          </p:cNvPr>
          <p:cNvSpPr>
            <a:spLocks noGrp="1"/>
          </p:cNvSpPr>
          <p:nvPr>
            <p:ph type="title"/>
          </p:nvPr>
        </p:nvSpPr>
        <p:spPr>
          <a:xfrm>
            <a:off x="1043956" y="344717"/>
            <a:ext cx="7498465" cy="824941"/>
          </a:xfrm>
        </p:spPr>
        <p:txBody>
          <a:bodyPr anchor="ctr">
            <a:noAutofit/>
          </a:bodyPr>
          <a:lstStyle/>
          <a:p>
            <a:pPr>
              <a:lnSpc>
                <a:spcPct val="100000"/>
              </a:lnSpc>
            </a:pPr>
            <a:r>
              <a:rPr lang="es-MX" sz="2800" dirty="0">
                <a:latin typeface="Arial" panose="020B0604020202020204" pitchFamily="34" charset="0"/>
                <a:cs typeface="Arial" panose="020B0604020202020204" pitchFamily="34" charset="0"/>
              </a:rPr>
              <a:t>¿Qué se entiende por incremento patrimonial no justificado?</a:t>
            </a:r>
            <a:endParaRPr lang="es-PE" sz="2800" dirty="0">
              <a:latin typeface="Arial" panose="020B0604020202020204" pitchFamily="34" charset="0"/>
              <a:cs typeface="Arial" panose="020B0604020202020204" pitchFamily="34" charset="0"/>
            </a:endParaRPr>
          </a:p>
        </p:txBody>
      </p:sp>
      <p:sp>
        <p:nvSpPr>
          <p:cNvPr id="6" name="CuadroTexto 5">
            <a:extLst>
              <a:ext uri="{FF2B5EF4-FFF2-40B4-BE49-F238E27FC236}">
                <a16:creationId xmlns:a16="http://schemas.microsoft.com/office/drawing/2014/main" id="{5BAE6BD5-90B1-DD53-87D0-32D0AB926BD6}"/>
              </a:ext>
            </a:extLst>
          </p:cNvPr>
          <p:cNvSpPr txBox="1"/>
          <p:nvPr/>
        </p:nvSpPr>
        <p:spPr>
          <a:xfrm>
            <a:off x="1097707" y="1755460"/>
            <a:ext cx="9825998" cy="646331"/>
          </a:xfrm>
          <a:prstGeom prst="rect">
            <a:avLst/>
          </a:prstGeom>
          <a:noFill/>
        </p:spPr>
        <p:txBody>
          <a:bodyPr wrap="square">
            <a:spAutoFit/>
          </a:bodyPr>
          <a:lstStyle/>
          <a:p>
            <a:pPr lvl="0"/>
            <a:r>
              <a:rPr lang="es-PE" dirty="0">
                <a:solidFill>
                  <a:srgbClr val="0070C0"/>
                </a:solidFill>
                <a:latin typeface="Arial" panose="020B0604020202020204" pitchFamily="34" charset="0"/>
                <a:cs typeface="Arial" panose="020B0604020202020204" pitchFamily="34" charset="0"/>
              </a:rPr>
              <a:t>El IPNJ es el aumento en el valor del patrimonio de un contribuyente, sin que éste pueda acreditar fehacientemente la causa que lo originó.</a:t>
            </a:r>
            <a:endParaRPr lang="es-PE" dirty="0">
              <a:solidFill>
                <a:srgbClr val="0070C0"/>
              </a:solidFill>
            </a:endParaRPr>
          </a:p>
        </p:txBody>
      </p:sp>
      <p:graphicFrame>
        <p:nvGraphicFramePr>
          <p:cNvPr id="3" name="Diagrama 2">
            <a:extLst>
              <a:ext uri="{FF2B5EF4-FFF2-40B4-BE49-F238E27FC236}">
                <a16:creationId xmlns:a16="http://schemas.microsoft.com/office/drawing/2014/main" id="{910376A8-B378-4702-B261-7E52AF0B03F0}"/>
              </a:ext>
            </a:extLst>
          </p:cNvPr>
          <p:cNvGraphicFramePr/>
          <p:nvPr>
            <p:extLst>
              <p:ext uri="{D42A27DB-BD31-4B8C-83A1-F6EECF244321}">
                <p14:modId xmlns:p14="http://schemas.microsoft.com/office/powerpoint/2010/main" val="882640396"/>
              </p:ext>
            </p:extLst>
          </p:nvPr>
        </p:nvGraphicFramePr>
        <p:xfrm>
          <a:off x="1460584" y="2880756"/>
          <a:ext cx="9812925" cy="33507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94816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Marcador de contenido 2">
            <a:extLst>
              <a:ext uri="{FF2B5EF4-FFF2-40B4-BE49-F238E27FC236}">
                <a16:creationId xmlns:a16="http://schemas.microsoft.com/office/drawing/2014/main" id="{2B74DDB6-9E4D-F8F6-0E52-FF44AFC5312F}"/>
              </a:ext>
            </a:extLst>
          </p:cNvPr>
          <p:cNvGraphicFramePr>
            <a:graphicFrameLocks noGrp="1"/>
          </p:cNvGraphicFramePr>
          <p:nvPr>
            <p:ph idx="1"/>
            <p:extLst>
              <p:ext uri="{D42A27DB-BD31-4B8C-83A1-F6EECF244321}">
                <p14:modId xmlns:p14="http://schemas.microsoft.com/office/powerpoint/2010/main" val="1862065432"/>
              </p:ext>
            </p:extLst>
          </p:nvPr>
        </p:nvGraphicFramePr>
        <p:xfrm>
          <a:off x="1208088" y="2020888"/>
          <a:ext cx="10515600" cy="43497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2">
            <a:extLst>
              <a:ext uri="{FF2B5EF4-FFF2-40B4-BE49-F238E27FC236}">
                <a16:creationId xmlns:a16="http://schemas.microsoft.com/office/drawing/2014/main" id="{A83D8DC9-BEE6-4C94-9379-CB2F6789807A}"/>
              </a:ext>
            </a:extLst>
          </p:cNvPr>
          <p:cNvSpPr>
            <a:spLocks noGrp="1"/>
          </p:cNvSpPr>
          <p:nvPr>
            <p:ph type="title"/>
          </p:nvPr>
        </p:nvSpPr>
        <p:spPr>
          <a:xfrm>
            <a:off x="1208170" y="333405"/>
            <a:ext cx="8432919" cy="866274"/>
          </a:xfrm>
        </p:spPr>
        <p:txBody>
          <a:bodyPr>
            <a:normAutofit fontScale="90000"/>
          </a:bodyPr>
          <a:lstStyle/>
          <a:p>
            <a:r>
              <a:rPr lang="es-ES" sz="3200" dirty="0"/>
              <a:t>Incremento Patrimonial no Justificado se determinará tomando en cuenta:</a:t>
            </a:r>
            <a:endParaRPr lang="es-PE" sz="3200" dirty="0"/>
          </a:p>
        </p:txBody>
      </p:sp>
    </p:spTree>
    <p:extLst>
      <p:ext uri="{BB962C8B-B14F-4D97-AF65-F5344CB8AC3E}">
        <p14:creationId xmlns:p14="http://schemas.microsoft.com/office/powerpoint/2010/main" val="2925507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383790-7266-4B6C-809D-AD8A8E325DC7}"/>
              </a:ext>
            </a:extLst>
          </p:cNvPr>
          <p:cNvSpPr>
            <a:spLocks noGrp="1"/>
          </p:cNvSpPr>
          <p:nvPr>
            <p:ph type="title"/>
          </p:nvPr>
        </p:nvSpPr>
        <p:spPr>
          <a:xfrm>
            <a:off x="1111779" y="342899"/>
            <a:ext cx="8947522" cy="1239415"/>
          </a:xfrm>
        </p:spPr>
        <p:txBody>
          <a:bodyPr anchor="ctr">
            <a:noAutofit/>
          </a:bodyPr>
          <a:lstStyle/>
          <a:p>
            <a:pPr>
              <a:lnSpc>
                <a:spcPct val="90000"/>
              </a:lnSpc>
            </a:pPr>
            <a:r>
              <a:rPr lang="es-MX" sz="2800" dirty="0">
                <a:latin typeface="Arial" panose="020B0604020202020204" pitchFamily="34" charset="0"/>
                <a:cs typeface="Arial" panose="020B0604020202020204" pitchFamily="34" charset="0"/>
              </a:rPr>
              <a:t>¿Qué ingresos no justifican el </a:t>
            </a:r>
            <a:br>
              <a:rPr lang="es-MX" sz="2800" dirty="0">
                <a:latin typeface="Arial" panose="020B0604020202020204" pitchFamily="34" charset="0"/>
                <a:cs typeface="Arial" panose="020B0604020202020204" pitchFamily="34" charset="0"/>
              </a:rPr>
            </a:br>
            <a:r>
              <a:rPr lang="es-MX" sz="2800" dirty="0">
                <a:latin typeface="Arial" panose="020B0604020202020204" pitchFamily="34" charset="0"/>
                <a:cs typeface="Arial" panose="020B0604020202020204" pitchFamily="34" charset="0"/>
              </a:rPr>
              <a:t>incremento patrimonial?</a:t>
            </a:r>
            <a:br>
              <a:rPr lang="es-PE" sz="2800" dirty="0">
                <a:latin typeface="Arial" panose="020B0604020202020204" pitchFamily="34" charset="0"/>
                <a:cs typeface="Arial" panose="020B0604020202020204" pitchFamily="34" charset="0"/>
              </a:rPr>
            </a:br>
            <a:endParaRPr lang="es-PE" sz="2800" dirty="0">
              <a:latin typeface="Arial" panose="020B0604020202020204" pitchFamily="34" charset="0"/>
              <a:cs typeface="Arial" panose="020B0604020202020204" pitchFamily="34" charset="0"/>
            </a:endParaRPr>
          </a:p>
        </p:txBody>
      </p:sp>
      <p:graphicFrame>
        <p:nvGraphicFramePr>
          <p:cNvPr id="9" name="Diagrama 8">
            <a:extLst>
              <a:ext uri="{FF2B5EF4-FFF2-40B4-BE49-F238E27FC236}">
                <a16:creationId xmlns:a16="http://schemas.microsoft.com/office/drawing/2014/main" id="{630E4609-3726-4D56-B564-2B4BB67152E3}"/>
              </a:ext>
            </a:extLst>
          </p:cNvPr>
          <p:cNvGraphicFramePr/>
          <p:nvPr>
            <p:extLst>
              <p:ext uri="{D42A27DB-BD31-4B8C-83A1-F6EECF244321}">
                <p14:modId xmlns:p14="http://schemas.microsoft.com/office/powerpoint/2010/main" val="2929842731"/>
              </p:ext>
            </p:extLst>
          </p:nvPr>
        </p:nvGraphicFramePr>
        <p:xfrm>
          <a:off x="1365584" y="1780675"/>
          <a:ext cx="10353174" cy="4734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02490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Marcador de contenido 2">
            <a:extLst>
              <a:ext uri="{FF2B5EF4-FFF2-40B4-BE49-F238E27FC236}">
                <a16:creationId xmlns:a16="http://schemas.microsoft.com/office/drawing/2014/main" id="{6DF893A4-C868-4F62-A497-8FB463898A80}"/>
              </a:ext>
            </a:extLst>
          </p:cNvPr>
          <p:cNvSpPr>
            <a:spLocks noGrp="1"/>
          </p:cNvSpPr>
          <p:nvPr>
            <p:ph idx="1"/>
          </p:nvPr>
        </p:nvSpPr>
        <p:spPr>
          <a:xfrm>
            <a:off x="1540042" y="1774658"/>
            <a:ext cx="9808758" cy="4602747"/>
          </a:xfrm>
        </p:spPr>
        <p:txBody>
          <a:bodyPr>
            <a:normAutofit/>
          </a:bodyPr>
          <a:lstStyle/>
          <a:p>
            <a:pPr lvl="0">
              <a:lnSpc>
                <a:spcPct val="90000"/>
              </a:lnSpc>
            </a:pPr>
            <a:endParaRPr lang="es-MX" sz="1600" dirty="0">
              <a:latin typeface="Arial" panose="020B0604020202020204" pitchFamily="34" charset="0"/>
              <a:cs typeface="Arial" panose="020B0604020202020204" pitchFamily="34" charset="0"/>
            </a:endParaRPr>
          </a:p>
          <a:p>
            <a:pPr marL="0" lvl="0" indent="0" algn="just">
              <a:lnSpc>
                <a:spcPct val="90000"/>
              </a:lnSpc>
              <a:spcBef>
                <a:spcPts val="1200"/>
              </a:spcBef>
              <a:buNone/>
            </a:pPr>
            <a:r>
              <a:rPr lang="es-MX" sz="1600" dirty="0">
                <a:solidFill>
                  <a:srgbClr val="0070C0"/>
                </a:solidFill>
                <a:latin typeface="Arial" panose="020B0604020202020204" pitchFamily="34" charset="0"/>
                <a:cs typeface="Arial" panose="020B0604020202020204" pitchFamily="34" charset="0"/>
              </a:rPr>
              <a:t>En el  caso de </a:t>
            </a:r>
            <a:r>
              <a:rPr lang="es-MX" sz="1600" b="1" dirty="0">
                <a:solidFill>
                  <a:srgbClr val="0070C0"/>
                </a:solidFill>
                <a:latin typeface="Arial" panose="020B0604020202020204" pitchFamily="34" charset="0"/>
                <a:cs typeface="Arial" panose="020B0604020202020204" pitchFamily="34" charset="0"/>
              </a:rPr>
              <a:t>donaciones recibidas </a:t>
            </a:r>
            <a:r>
              <a:rPr lang="es-MX" sz="1600" dirty="0">
                <a:solidFill>
                  <a:srgbClr val="0070C0"/>
                </a:solidFill>
                <a:latin typeface="Arial" panose="020B0604020202020204" pitchFamily="34" charset="0"/>
                <a:cs typeface="Arial" panose="020B0604020202020204" pitchFamily="34" charset="0"/>
              </a:rPr>
              <a:t>u otras </a:t>
            </a:r>
            <a:r>
              <a:rPr lang="es-MX" sz="1600" b="1" dirty="0">
                <a:solidFill>
                  <a:srgbClr val="0070C0"/>
                </a:solidFill>
                <a:latin typeface="Arial" panose="020B0604020202020204" pitchFamily="34" charset="0"/>
                <a:cs typeface="Arial" panose="020B0604020202020204" pitchFamily="34" charset="0"/>
              </a:rPr>
              <a:t>liberalidades </a:t>
            </a:r>
            <a:r>
              <a:rPr lang="es-MX" sz="1600" dirty="0">
                <a:solidFill>
                  <a:srgbClr val="0070C0"/>
                </a:solidFill>
                <a:latin typeface="Arial" panose="020B0604020202020204" pitchFamily="34" charset="0"/>
                <a:cs typeface="Arial" panose="020B0604020202020204" pitchFamily="34" charset="0"/>
              </a:rPr>
              <a:t>que</a:t>
            </a:r>
            <a:r>
              <a:rPr lang="es-PE" sz="1600" dirty="0">
                <a:solidFill>
                  <a:srgbClr val="0070C0"/>
                </a:solidFill>
                <a:latin typeface="Arial" panose="020B0604020202020204" pitchFamily="34" charset="0"/>
                <a:cs typeface="Arial" panose="020B0604020202020204" pitchFamily="34" charset="0"/>
              </a:rPr>
              <a:t> consten en: </a:t>
            </a:r>
          </a:p>
          <a:p>
            <a:pPr marL="0" lvl="0" indent="0" algn="just">
              <a:lnSpc>
                <a:spcPct val="90000"/>
              </a:lnSpc>
              <a:spcBef>
                <a:spcPts val="1200"/>
              </a:spcBef>
              <a:buNone/>
            </a:pPr>
            <a:r>
              <a:rPr lang="es-PE" sz="1600" dirty="0">
                <a:solidFill>
                  <a:srgbClr val="0070C0"/>
                </a:solidFill>
                <a:latin typeface="Arial" panose="020B0604020202020204" pitchFamily="34" charset="0"/>
                <a:cs typeface="Arial" panose="020B0604020202020204" pitchFamily="34" charset="0"/>
              </a:rPr>
              <a:t>1. Escritura pública, tratándose de la donación de bienes inmuebles o muebles, cuya transferencia requiera de dicho instrumento.</a:t>
            </a:r>
          </a:p>
          <a:p>
            <a:pPr marL="0" lvl="0" indent="0" algn="just">
              <a:lnSpc>
                <a:spcPct val="90000"/>
              </a:lnSpc>
              <a:spcBef>
                <a:spcPts val="1200"/>
              </a:spcBef>
              <a:buNone/>
            </a:pPr>
            <a:endParaRPr lang="es-PE" sz="1600" dirty="0">
              <a:solidFill>
                <a:srgbClr val="0070C0"/>
              </a:solidFill>
              <a:latin typeface="Arial" panose="020B0604020202020204" pitchFamily="34" charset="0"/>
              <a:cs typeface="Arial" panose="020B0604020202020204" pitchFamily="34" charset="0"/>
            </a:endParaRPr>
          </a:p>
          <a:p>
            <a:pPr marL="0" lvl="0" indent="0" algn="just">
              <a:lnSpc>
                <a:spcPct val="90000"/>
              </a:lnSpc>
              <a:spcBef>
                <a:spcPts val="1200"/>
              </a:spcBef>
              <a:buNone/>
            </a:pPr>
            <a:r>
              <a:rPr lang="es-PE" sz="1600" dirty="0">
                <a:solidFill>
                  <a:srgbClr val="0070C0"/>
                </a:solidFill>
                <a:latin typeface="Arial" panose="020B0604020202020204" pitchFamily="34" charset="0"/>
                <a:cs typeface="Arial" panose="020B0604020202020204" pitchFamily="34" charset="0"/>
              </a:rPr>
              <a:t>2. Documento de fecha cierta, tratándose de la donación de bienes muebles distintos a los señalados en el numeral 1)</a:t>
            </a:r>
          </a:p>
          <a:p>
            <a:pPr marL="0" lvl="0" indent="0" algn="just">
              <a:lnSpc>
                <a:spcPct val="90000"/>
              </a:lnSpc>
              <a:spcBef>
                <a:spcPts val="1200"/>
              </a:spcBef>
              <a:buNone/>
            </a:pPr>
            <a:endParaRPr lang="es-PE" sz="1600" dirty="0">
              <a:solidFill>
                <a:srgbClr val="0070C0"/>
              </a:solidFill>
              <a:latin typeface="Arial" panose="020B0604020202020204" pitchFamily="34" charset="0"/>
              <a:cs typeface="Arial" panose="020B0604020202020204" pitchFamily="34" charset="0"/>
            </a:endParaRPr>
          </a:p>
          <a:p>
            <a:pPr marL="0" lvl="0" indent="0" algn="just">
              <a:lnSpc>
                <a:spcPct val="90000"/>
              </a:lnSpc>
              <a:spcBef>
                <a:spcPts val="1200"/>
              </a:spcBef>
              <a:buNone/>
            </a:pPr>
            <a:r>
              <a:rPr lang="es-PE" sz="1600" dirty="0">
                <a:solidFill>
                  <a:srgbClr val="0070C0"/>
                </a:solidFill>
                <a:latin typeface="Arial" panose="020B0604020202020204" pitchFamily="34" charset="0"/>
                <a:cs typeface="Arial" panose="020B0604020202020204" pitchFamily="34" charset="0"/>
              </a:rPr>
              <a:t>3. Documento que acredite de manera fehaciente: </a:t>
            </a:r>
          </a:p>
          <a:p>
            <a:pPr marL="857250" lvl="1" indent="-400050" algn="just">
              <a:spcBef>
                <a:spcPts val="1200"/>
              </a:spcBef>
              <a:buAutoNum type="romanLcParenBoth"/>
            </a:pPr>
            <a:r>
              <a:rPr lang="es-PE" sz="1600" b="1" dirty="0">
                <a:solidFill>
                  <a:srgbClr val="0070C0"/>
                </a:solidFill>
                <a:latin typeface="Arial" panose="020B0604020202020204" pitchFamily="34" charset="0"/>
                <a:cs typeface="Arial" panose="020B0604020202020204" pitchFamily="34" charset="0"/>
              </a:rPr>
              <a:t>La donación recibida</a:t>
            </a:r>
            <a:r>
              <a:rPr lang="es-PE" sz="1600" dirty="0">
                <a:solidFill>
                  <a:srgbClr val="0070C0"/>
                </a:solidFill>
                <a:latin typeface="Arial" panose="020B0604020202020204" pitchFamily="34" charset="0"/>
                <a:cs typeface="Arial" panose="020B0604020202020204" pitchFamily="34" charset="0"/>
              </a:rPr>
              <a:t>: Muebles recibidos con ocasión de bodas o acontecimientos similares o cuyo valor no supere el 25% de la UIT, </a:t>
            </a:r>
          </a:p>
          <a:p>
            <a:pPr marL="857250" lvl="1" indent="-400050" algn="just">
              <a:spcBef>
                <a:spcPts val="1200"/>
              </a:spcBef>
              <a:buAutoNum type="romanLcParenBoth"/>
            </a:pPr>
            <a:r>
              <a:rPr lang="es-PE" sz="1600" b="1" dirty="0">
                <a:solidFill>
                  <a:srgbClr val="0070C0"/>
                </a:solidFill>
                <a:latin typeface="Arial" panose="020B0604020202020204" pitchFamily="34" charset="0"/>
                <a:cs typeface="Arial" panose="020B0604020202020204" pitchFamily="34" charset="0"/>
              </a:rPr>
              <a:t>La liberalidad recibida:</a:t>
            </a:r>
            <a:r>
              <a:rPr lang="es-PE" sz="1600" dirty="0">
                <a:solidFill>
                  <a:srgbClr val="0070C0"/>
                </a:solidFill>
                <a:latin typeface="Arial" panose="020B0604020202020204" pitchFamily="34" charset="0"/>
                <a:cs typeface="Arial" panose="020B0604020202020204" pitchFamily="34" charset="0"/>
              </a:rPr>
              <a:t> En los casos que para su constitución o formalización se requiera de una escritura pública o documento de fecha cierta. La liberalidad no podrá ser sustentada con documento que no cumplan con dicha formalidad.</a:t>
            </a:r>
            <a:endParaRPr lang="es-MX" sz="1600" dirty="0">
              <a:solidFill>
                <a:srgbClr val="0070C0"/>
              </a:solidFill>
              <a:latin typeface="Arial" panose="020B0604020202020204" pitchFamily="34" charset="0"/>
              <a:cs typeface="Arial" panose="020B0604020202020204" pitchFamily="34" charset="0"/>
            </a:endParaRPr>
          </a:p>
          <a:p>
            <a:pPr>
              <a:lnSpc>
                <a:spcPct val="90000"/>
              </a:lnSpc>
            </a:pPr>
            <a:endParaRPr lang="es-PE" sz="1600" dirty="0">
              <a:latin typeface="Arial" panose="020B0604020202020204" pitchFamily="34" charset="0"/>
              <a:cs typeface="Arial" panose="020B0604020202020204" pitchFamily="34" charset="0"/>
            </a:endParaRPr>
          </a:p>
        </p:txBody>
      </p:sp>
      <p:sp>
        <p:nvSpPr>
          <p:cNvPr id="2" name="Título 1">
            <a:extLst>
              <a:ext uri="{FF2B5EF4-FFF2-40B4-BE49-F238E27FC236}">
                <a16:creationId xmlns:a16="http://schemas.microsoft.com/office/drawing/2014/main" id="{47383790-7266-4B6C-809D-AD8A8E325DC7}"/>
              </a:ext>
            </a:extLst>
          </p:cNvPr>
          <p:cNvSpPr>
            <a:spLocks noGrp="1"/>
          </p:cNvSpPr>
          <p:nvPr>
            <p:ph type="title"/>
          </p:nvPr>
        </p:nvSpPr>
        <p:spPr>
          <a:xfrm>
            <a:off x="1161046" y="330200"/>
            <a:ext cx="6755733" cy="866942"/>
          </a:xfrm>
        </p:spPr>
        <p:txBody>
          <a:bodyPr>
            <a:noAutofit/>
          </a:bodyPr>
          <a:lstStyle/>
          <a:p>
            <a:pPr>
              <a:lnSpc>
                <a:spcPct val="90000"/>
              </a:lnSpc>
            </a:pPr>
            <a:r>
              <a:rPr lang="es-MX" sz="2800" dirty="0">
                <a:latin typeface="Arial" panose="020B0604020202020204" pitchFamily="34" charset="0"/>
                <a:cs typeface="Arial" panose="020B0604020202020204" pitchFamily="34" charset="0"/>
              </a:rPr>
              <a:t>¿Qué ingresos si justifican el incremento patrimonial?</a:t>
            </a:r>
            <a:endParaRPr lang="es-PE" sz="2800" dirty="0">
              <a:solidFill>
                <a:srgbClr val="0070C0"/>
              </a:solidFill>
              <a:latin typeface="Arial" panose="020B0604020202020204" pitchFamily="34" charset="0"/>
              <a:cs typeface="Arial" panose="020B0604020202020204" pitchFamily="34" charset="0"/>
            </a:endParaRPr>
          </a:p>
        </p:txBody>
      </p:sp>
      <p:sp>
        <p:nvSpPr>
          <p:cNvPr id="3" name="Rectángulo: esquinas redondeadas 2">
            <a:extLst>
              <a:ext uri="{FF2B5EF4-FFF2-40B4-BE49-F238E27FC236}">
                <a16:creationId xmlns:a16="http://schemas.microsoft.com/office/drawing/2014/main" id="{0FF85009-0C24-456E-9B24-FA0350FB556F}"/>
              </a:ext>
            </a:extLst>
          </p:cNvPr>
          <p:cNvSpPr/>
          <p:nvPr/>
        </p:nvSpPr>
        <p:spPr>
          <a:xfrm>
            <a:off x="1161046" y="1600199"/>
            <a:ext cx="10720138" cy="5047247"/>
          </a:xfrm>
          <a:prstGeom prst="roundRect">
            <a:avLst>
              <a:gd name="adj" fmla="val 4302"/>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Tree>
    <p:extLst>
      <p:ext uri="{BB962C8B-B14F-4D97-AF65-F5344CB8AC3E}">
        <p14:creationId xmlns:p14="http://schemas.microsoft.com/office/powerpoint/2010/main" val="3259737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a:extLst>
              <a:ext uri="{FF2B5EF4-FFF2-40B4-BE49-F238E27FC236}">
                <a16:creationId xmlns:a16="http://schemas.microsoft.com/office/drawing/2014/main" id="{2ADF2F37-2838-4181-AA67-CC0B1A5DAD1F}"/>
              </a:ext>
            </a:extLst>
          </p:cNvPr>
          <p:cNvSpPr>
            <a:spLocks noGrp="1"/>
          </p:cNvSpPr>
          <p:nvPr>
            <p:ph idx="1"/>
          </p:nvPr>
        </p:nvSpPr>
        <p:spPr/>
        <p:txBody>
          <a:bodyPr/>
          <a:lstStyle/>
          <a:p>
            <a:pPr marL="0" indent="0">
              <a:buNone/>
            </a:pPr>
            <a:r>
              <a:rPr lang="es-ES" sz="800" dirty="0"/>
              <a:t>.</a:t>
            </a:r>
            <a:endParaRPr lang="es-PE" sz="800" dirty="0"/>
          </a:p>
        </p:txBody>
      </p:sp>
      <p:sp>
        <p:nvSpPr>
          <p:cNvPr id="2" name="Título 1">
            <a:extLst>
              <a:ext uri="{FF2B5EF4-FFF2-40B4-BE49-F238E27FC236}">
                <a16:creationId xmlns:a16="http://schemas.microsoft.com/office/drawing/2014/main" id="{9E776B73-8635-43B7-A778-505653599C98}"/>
              </a:ext>
            </a:extLst>
          </p:cNvPr>
          <p:cNvSpPr>
            <a:spLocks noGrp="1"/>
          </p:cNvSpPr>
          <p:nvPr>
            <p:ph type="title"/>
          </p:nvPr>
        </p:nvSpPr>
        <p:spPr>
          <a:xfrm>
            <a:off x="950495" y="328422"/>
            <a:ext cx="8822155" cy="966978"/>
          </a:xfrm>
        </p:spPr>
        <p:txBody>
          <a:bodyPr anchor="ctr">
            <a:normAutofit/>
          </a:bodyPr>
          <a:lstStyle/>
          <a:p>
            <a:pPr>
              <a:lnSpc>
                <a:spcPct val="90000"/>
              </a:lnSpc>
            </a:pPr>
            <a:r>
              <a:rPr lang="es-PE" sz="2000" dirty="0">
                <a:latin typeface="Arial" panose="020B0604020202020204" pitchFamily="34" charset="0"/>
                <a:cs typeface="Arial" panose="020B0604020202020204" pitchFamily="34" charset="0"/>
              </a:rPr>
              <a:t>El  Artículo 92º  de la LIR, modificado por el Artículo 3º del Decreto Legislativo </a:t>
            </a:r>
            <a:r>
              <a:rPr lang="es-PE" sz="2000" dirty="0" err="1">
                <a:latin typeface="Arial" panose="020B0604020202020204" pitchFamily="34" charset="0"/>
                <a:cs typeface="Arial" panose="020B0604020202020204" pitchFamily="34" charset="0"/>
              </a:rPr>
              <a:t>N.°</a:t>
            </a:r>
            <a:r>
              <a:rPr lang="es-PE" sz="2000" dirty="0">
                <a:latin typeface="Arial" panose="020B0604020202020204" pitchFamily="34" charset="0"/>
                <a:cs typeface="Arial" panose="020B0604020202020204" pitchFamily="34" charset="0"/>
              </a:rPr>
              <a:t> 1527, señala lo siguiente:</a:t>
            </a:r>
          </a:p>
        </p:txBody>
      </p:sp>
      <p:graphicFrame>
        <p:nvGraphicFramePr>
          <p:cNvPr id="5" name="Diagrama 4">
            <a:extLst>
              <a:ext uri="{FF2B5EF4-FFF2-40B4-BE49-F238E27FC236}">
                <a16:creationId xmlns:a16="http://schemas.microsoft.com/office/drawing/2014/main" id="{F6804993-28D1-4ED9-AD40-43EF0D72A1B7}"/>
              </a:ext>
            </a:extLst>
          </p:cNvPr>
          <p:cNvGraphicFramePr/>
          <p:nvPr>
            <p:extLst>
              <p:ext uri="{D42A27DB-BD31-4B8C-83A1-F6EECF244321}">
                <p14:modId xmlns:p14="http://schemas.microsoft.com/office/powerpoint/2010/main" val="2472005475"/>
              </p:ext>
            </p:extLst>
          </p:nvPr>
        </p:nvGraphicFramePr>
        <p:xfrm>
          <a:off x="1208170" y="1937084"/>
          <a:ext cx="10179719" cy="44732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476888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Marcador de contenido 2">
            <a:extLst>
              <a:ext uri="{FF2B5EF4-FFF2-40B4-BE49-F238E27FC236}">
                <a16:creationId xmlns:a16="http://schemas.microsoft.com/office/drawing/2014/main" id="{7ECFAD7F-EB5C-D884-ED3D-0AC322FDD1AF}"/>
              </a:ext>
            </a:extLst>
          </p:cNvPr>
          <p:cNvGraphicFramePr>
            <a:graphicFrameLocks noGrp="1"/>
          </p:cNvGraphicFramePr>
          <p:nvPr>
            <p:ph idx="1"/>
            <p:extLst>
              <p:ext uri="{D42A27DB-BD31-4B8C-83A1-F6EECF244321}">
                <p14:modId xmlns:p14="http://schemas.microsoft.com/office/powerpoint/2010/main" val="820224898"/>
              </p:ext>
            </p:extLst>
          </p:nvPr>
        </p:nvGraphicFramePr>
        <p:xfrm>
          <a:off x="1766167" y="2207794"/>
          <a:ext cx="10042827" cy="41188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ítulo 1">
            <a:extLst>
              <a:ext uri="{FF2B5EF4-FFF2-40B4-BE49-F238E27FC236}">
                <a16:creationId xmlns:a16="http://schemas.microsoft.com/office/drawing/2014/main" id="{E63448E1-2C49-4280-873D-831F15B0673D}"/>
              </a:ext>
            </a:extLst>
          </p:cNvPr>
          <p:cNvSpPr>
            <a:spLocks noGrp="1"/>
          </p:cNvSpPr>
          <p:nvPr>
            <p:ph type="title"/>
          </p:nvPr>
        </p:nvSpPr>
        <p:spPr>
          <a:xfrm>
            <a:off x="1004802" y="599574"/>
            <a:ext cx="8476082" cy="411079"/>
          </a:xfrm>
        </p:spPr>
        <p:txBody>
          <a:bodyPr anchor="ctr">
            <a:noAutofit/>
          </a:bodyPr>
          <a:lstStyle/>
          <a:p>
            <a:r>
              <a:rPr lang="es-ES" sz="2800" dirty="0">
                <a:latin typeface="Arial" panose="020B0604020202020204" pitchFamily="34" charset="0"/>
                <a:cs typeface="Arial" panose="020B0604020202020204" pitchFamily="34" charset="0"/>
              </a:rPr>
              <a:t>Métodos para determinar el Incremento Patrimonial</a:t>
            </a:r>
            <a:endParaRPr lang="es-PE" sz="2800" dirty="0">
              <a:latin typeface="Arial" panose="020B0604020202020204" pitchFamily="34" charset="0"/>
              <a:cs typeface="Arial" panose="020B0604020202020204" pitchFamily="34" charset="0"/>
            </a:endParaRPr>
          </a:p>
        </p:txBody>
      </p:sp>
      <p:pic>
        <p:nvPicPr>
          <p:cNvPr id="1026" name="Picture 2">
            <a:extLst>
              <a:ext uri="{FF2B5EF4-FFF2-40B4-BE49-F238E27FC236}">
                <a16:creationId xmlns:a16="http://schemas.microsoft.com/office/drawing/2014/main" id="{A110A03B-C93E-4A17-A05A-B44B89FA699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04319" y="2416930"/>
            <a:ext cx="927847" cy="92784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B29467D6-5EF6-4184-89A8-E5A4FECD539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96035" y="4696443"/>
            <a:ext cx="927847" cy="9278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08603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0"/>
            <a:duotone>
              <a:schemeClr val="bg2">
                <a:shade val="69000"/>
                <a:hueMod val="108000"/>
                <a:satMod val="164000"/>
                <a:lumMod val="74000"/>
              </a:schemeClr>
              <a:schemeClr val="bg2">
                <a:tint val="96000"/>
                <a:hueMod val="88000"/>
                <a:satMod val="140000"/>
                <a:lumMod val="132000"/>
              </a:schemeClr>
            </a:duotone>
            <a:lum/>
          </a:blip>
          <a:srcRect/>
          <a:stretch>
            <a:fillRect/>
          </a:stretch>
        </a:blipFill>
        <a:effectLst/>
      </p:bgPr>
    </p:bg>
    <p:spTree>
      <p:nvGrpSpPr>
        <p:cNvPr id="1" name=""/>
        <p:cNvGrpSpPr/>
        <p:nvPr/>
      </p:nvGrpSpPr>
      <p:grpSpPr>
        <a:xfrm>
          <a:off x="0" y="0"/>
          <a:ext cx="0" cy="0"/>
          <a:chOff x="0" y="0"/>
          <a:chExt cx="0" cy="0"/>
        </a:xfrm>
      </p:grpSpPr>
      <p:sp>
        <p:nvSpPr>
          <p:cNvPr id="10" name="Título 9">
            <a:extLst>
              <a:ext uri="{FF2B5EF4-FFF2-40B4-BE49-F238E27FC236}">
                <a16:creationId xmlns:a16="http://schemas.microsoft.com/office/drawing/2014/main" id="{FDA04818-75FF-4182-8E24-A16D0B493B01}"/>
              </a:ext>
            </a:extLst>
          </p:cNvPr>
          <p:cNvSpPr>
            <a:spLocks noGrp="1"/>
          </p:cNvSpPr>
          <p:nvPr>
            <p:ph type="title"/>
          </p:nvPr>
        </p:nvSpPr>
        <p:spPr>
          <a:xfrm>
            <a:off x="1105902" y="362713"/>
            <a:ext cx="8206540" cy="866274"/>
          </a:xfrm>
        </p:spPr>
        <p:txBody>
          <a:bodyPr>
            <a:normAutofit/>
          </a:bodyPr>
          <a:lstStyle/>
          <a:p>
            <a:r>
              <a:rPr lang="es-ES" dirty="0"/>
              <a:t>Métodos para determinar el Incremento Patrimonial</a:t>
            </a:r>
            <a:endParaRPr lang="es-PE" dirty="0"/>
          </a:p>
        </p:txBody>
      </p:sp>
      <p:pic>
        <p:nvPicPr>
          <p:cNvPr id="9" name="Imagen 8" descr="Diagrama&#10;&#10;Descripción generada automáticamente">
            <a:extLst>
              <a:ext uri="{FF2B5EF4-FFF2-40B4-BE49-F238E27FC236}">
                <a16:creationId xmlns:a16="http://schemas.microsoft.com/office/drawing/2014/main" id="{FB360BC0-1F78-465E-89C9-27D59CEAE0FF}"/>
              </a:ext>
            </a:extLst>
          </p:cNvPr>
          <p:cNvPicPr>
            <a:picLocks/>
          </p:cNvPicPr>
          <p:nvPr/>
        </p:nvPicPr>
        <p:blipFill>
          <a:blip r:embed="rId3">
            <a:extLst>
              <a:ext uri="{28A0092B-C50C-407E-A947-70E740481C1C}">
                <a14:useLocalDpi xmlns:a14="http://schemas.microsoft.com/office/drawing/2010/main" val="0"/>
              </a:ext>
            </a:extLst>
          </a:blip>
          <a:stretch>
            <a:fillRect/>
          </a:stretch>
        </p:blipFill>
        <p:spPr bwMode="auto">
          <a:xfrm>
            <a:off x="902688" y="2873108"/>
            <a:ext cx="5458007" cy="2942073"/>
          </a:xfrm>
          <a:prstGeom prst="rect">
            <a:avLst/>
          </a:prstGeom>
          <a:noFill/>
          <a:effectLst>
            <a:outerShdw blurRad="50800" dist="38100" dir="5400000" algn="t" rotWithShape="0">
              <a:prstClr val="black">
                <a:alpha val="43000"/>
              </a:prstClr>
            </a:outerShdw>
          </a:effectLst>
        </p:spPr>
      </p:pic>
      <p:sp>
        <p:nvSpPr>
          <p:cNvPr id="4" name="Rectángulo 3">
            <a:extLst>
              <a:ext uri="{FF2B5EF4-FFF2-40B4-BE49-F238E27FC236}">
                <a16:creationId xmlns:a16="http://schemas.microsoft.com/office/drawing/2014/main" id="{3D46F0DF-F7A2-475F-A8C0-C9523FF5658D}"/>
              </a:ext>
            </a:extLst>
          </p:cNvPr>
          <p:cNvSpPr/>
          <p:nvPr/>
        </p:nvSpPr>
        <p:spPr>
          <a:xfrm>
            <a:off x="1430081" y="1914810"/>
            <a:ext cx="3762568" cy="369332"/>
          </a:xfrm>
          <a:prstGeom prst="rect">
            <a:avLst/>
          </a:prstGeom>
        </p:spPr>
        <p:txBody>
          <a:bodyPr wrap="none">
            <a:spAutoFit/>
          </a:bodyPr>
          <a:lstStyle/>
          <a:p>
            <a:r>
              <a:rPr lang="es-MX" dirty="0">
                <a:latin typeface="Arial" panose="020B0604020202020204" pitchFamily="34" charset="0"/>
                <a:ea typeface="Calibri" panose="020F0502020204030204" pitchFamily="34" charset="0"/>
                <a:cs typeface="Arial" panose="020B0604020202020204" pitchFamily="34" charset="0"/>
              </a:rPr>
              <a:t>Método del balance más consumo:</a:t>
            </a:r>
            <a:endParaRPr lang="es-PE" dirty="0">
              <a:latin typeface="Arial" panose="020B0604020202020204" pitchFamily="34" charset="0"/>
              <a:cs typeface="Arial" panose="020B0604020202020204" pitchFamily="34" charset="0"/>
            </a:endParaRPr>
          </a:p>
        </p:txBody>
      </p:sp>
      <p:sp>
        <p:nvSpPr>
          <p:cNvPr id="5" name="Rectángulo 4">
            <a:extLst>
              <a:ext uri="{FF2B5EF4-FFF2-40B4-BE49-F238E27FC236}">
                <a16:creationId xmlns:a16="http://schemas.microsoft.com/office/drawing/2014/main" id="{405D596B-9057-4577-A4DB-0F79A020090A}"/>
              </a:ext>
            </a:extLst>
          </p:cNvPr>
          <p:cNvSpPr/>
          <p:nvPr/>
        </p:nvSpPr>
        <p:spPr>
          <a:xfrm>
            <a:off x="6999352" y="1914810"/>
            <a:ext cx="4403770" cy="369332"/>
          </a:xfrm>
          <a:prstGeom prst="rect">
            <a:avLst/>
          </a:prstGeom>
        </p:spPr>
        <p:txBody>
          <a:bodyPr wrap="none">
            <a:spAutoFit/>
          </a:bodyPr>
          <a:lstStyle/>
          <a:p>
            <a:r>
              <a:rPr lang="es-MX" dirty="0">
                <a:latin typeface="Arial" panose="020B0604020202020204" pitchFamily="34" charset="0"/>
                <a:ea typeface="Calibri" panose="020F0502020204030204" pitchFamily="34" charset="0"/>
                <a:cs typeface="Arial" panose="020B0604020202020204" pitchFamily="34" charset="0"/>
              </a:rPr>
              <a:t>Método de adquisiciones y desembolsos:</a:t>
            </a:r>
            <a:endParaRPr lang="es-PE" dirty="0">
              <a:latin typeface="Arial" panose="020B0604020202020204" pitchFamily="34" charset="0"/>
              <a:cs typeface="Arial" panose="020B0604020202020204" pitchFamily="34" charset="0"/>
            </a:endParaRPr>
          </a:p>
        </p:txBody>
      </p:sp>
      <p:pic>
        <p:nvPicPr>
          <p:cNvPr id="7" name="Marcador de contenido 25" descr="Diagrama&#10;&#10;Descripción generada automáticamente">
            <a:extLst>
              <a:ext uri="{FF2B5EF4-FFF2-40B4-BE49-F238E27FC236}">
                <a16:creationId xmlns:a16="http://schemas.microsoft.com/office/drawing/2014/main" id="{551C85E8-61EF-457B-922C-51FE53E4ED6F}"/>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6258328" y="2616252"/>
            <a:ext cx="5619069" cy="3359020"/>
          </a:xfrm>
          <a:prstGeom prst="rect">
            <a:avLst/>
          </a:prstGeom>
        </p:spPr>
      </p:pic>
    </p:spTree>
    <p:extLst>
      <p:ext uri="{BB962C8B-B14F-4D97-AF65-F5344CB8AC3E}">
        <p14:creationId xmlns:p14="http://schemas.microsoft.com/office/powerpoint/2010/main" val="296125202"/>
      </p:ext>
    </p:extLst>
  </p:cSld>
  <p:clrMapOvr>
    <a:masterClrMapping/>
  </p:clrMapOvr>
</p:sld>
</file>

<file path=ppt/theme/theme1.xml><?xml version="1.0" encoding="utf-8"?>
<a:theme xmlns:a="http://schemas.openxmlformats.org/drawingml/2006/main" name="PPT_charla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_charlas" id="{E148F9BA-19C9-470E-AD9C-8E505AAB9455}" vid="{4F59F91B-3252-49AE-AFCC-B64EC352EA90}"/>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5C234E2DE18D4B4FB0A1D22BE558132A" ma:contentTypeVersion="9" ma:contentTypeDescription="Crear nuevo documento." ma:contentTypeScope="" ma:versionID="76679768571debd084851b1dcab34522">
  <xsd:schema xmlns:xsd="http://www.w3.org/2001/XMLSchema" xmlns:xs="http://www.w3.org/2001/XMLSchema" xmlns:p="http://schemas.microsoft.com/office/2006/metadata/properties" xmlns:ns2="b1c5b7f8-e175-482d-858e-1c0011096349" xmlns:ns3="8a7934d8-bca8-423c-84a6-bdc3dd68f4b0" targetNamespace="http://schemas.microsoft.com/office/2006/metadata/properties" ma:root="true" ma:fieldsID="f966cf4f6160cd677c773b339d38ff55" ns2:_="" ns3:_="">
    <xsd:import namespace="b1c5b7f8-e175-482d-858e-1c0011096349"/>
    <xsd:import namespace="8a7934d8-bca8-423c-84a6-bdc3dd68f4b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1c5b7f8-e175-482d-858e-1c001109634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a7934d8-bca8-423c-84a6-bdc3dd68f4b0" elementFormDefault="qualified">
    <xsd:import namespace="http://schemas.microsoft.com/office/2006/documentManagement/types"/>
    <xsd:import namespace="http://schemas.microsoft.com/office/infopath/2007/PartnerControls"/>
    <xsd:element name="SharedWithUsers" ma:index="10"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7E78C24-2056-40AC-B7DD-22EDCB8FB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1c5b7f8-e175-482d-858e-1c0011096349"/>
    <ds:schemaRef ds:uri="8a7934d8-bca8-423c-84a6-bdc3dd68f4b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CB5A138-74FC-4C59-A813-95F8FD82DFE5}">
  <ds:schemaRefs>
    <ds:schemaRef ds:uri="http://schemas.microsoft.com/sharepoint/v3/contenttype/forms"/>
  </ds:schemaRefs>
</ds:datastoreItem>
</file>

<file path=customXml/itemProps3.xml><?xml version="1.0" encoding="utf-8"?>
<ds:datastoreItem xmlns:ds="http://schemas.openxmlformats.org/officeDocument/2006/customXml" ds:itemID="{951DD932-25E1-4EAE-8896-570FB58DFF09}">
  <ds:schemaRefs>
    <ds:schemaRef ds:uri="http://schemas.openxmlformats.org/package/2006/metadata/core-properties"/>
    <ds:schemaRef ds:uri="http://purl.org/dc/elements/1.1/"/>
    <ds:schemaRef ds:uri="http://schemas.microsoft.com/office/2006/documentManagement/types"/>
    <ds:schemaRef ds:uri="http://purl.org/dc/dcmitype/"/>
    <ds:schemaRef ds:uri="http://schemas.microsoft.com/office/2006/metadata/properties"/>
    <ds:schemaRef ds:uri="http://purl.org/dc/terms/"/>
    <ds:schemaRef ds:uri="8a7934d8-bca8-423c-84a6-bdc3dd68f4b0"/>
    <ds:schemaRef ds:uri="http://schemas.microsoft.com/office/infopath/2007/PartnerControls"/>
    <ds:schemaRef ds:uri="b1c5b7f8-e175-482d-858e-1c0011096349"/>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PPT_charlas</Template>
  <TotalTime>2178</TotalTime>
  <Words>2439</Words>
  <Application>Microsoft Office PowerPoint</Application>
  <PresentationFormat>Panorámica</PresentationFormat>
  <Paragraphs>153</Paragraphs>
  <Slides>15</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15</vt:i4>
      </vt:variant>
    </vt:vector>
  </HeadingPairs>
  <TitlesOfParts>
    <vt:vector size="20" baseType="lpstr">
      <vt:lpstr>Arial</vt:lpstr>
      <vt:lpstr>Calibri</vt:lpstr>
      <vt:lpstr>Calibri Light</vt:lpstr>
      <vt:lpstr>Wingdings</vt:lpstr>
      <vt:lpstr>PPT_charlas</vt:lpstr>
      <vt:lpstr>Incremento Patrimonial No Justificado</vt:lpstr>
      <vt:lpstr>BASE LEGAL</vt:lpstr>
      <vt:lpstr>¿Qué se entiende por incremento patrimonial no justificado?</vt:lpstr>
      <vt:lpstr>Incremento Patrimonial no Justificado se determinará tomando en cuenta:</vt:lpstr>
      <vt:lpstr>¿Qué ingresos no justifican el  incremento patrimonial? </vt:lpstr>
      <vt:lpstr>¿Qué ingresos si justifican el incremento patrimonial?</vt:lpstr>
      <vt:lpstr>El  Artículo 92º  de la LIR, modificado por el Artículo 3º del Decreto Legislativo N.° 1527, señala lo siguiente:</vt:lpstr>
      <vt:lpstr>Métodos para determinar el Incremento Patrimonial</vt:lpstr>
      <vt:lpstr>Métodos para determinar el Incremento Patrimonial</vt:lpstr>
      <vt:lpstr>Caso Práctico N°1:</vt:lpstr>
      <vt:lpstr>Presentación de PowerPoint</vt:lpstr>
      <vt:lpstr>Caso Práctico N° 2:</vt:lpstr>
      <vt:lpstr>Caso Práctico N° 3:</vt:lpstr>
      <vt:lpstr>Caso Práctico N° 4:</vt:lpstr>
      <vt:lpstr>0</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INCREMENTO PATRIMONIAL NO JUSTIFICADO</dc:title>
  <dc:creator>Marita Elizabeth De Lama Adrianzen</dc:creator>
  <cp:lastModifiedBy>Cubas Salazar Carlos Orlando</cp:lastModifiedBy>
  <cp:revision>34</cp:revision>
  <dcterms:created xsi:type="dcterms:W3CDTF">2022-05-17T22:08:27Z</dcterms:created>
  <dcterms:modified xsi:type="dcterms:W3CDTF">2024-01-04T21:36:16Z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0x0101005C234E2DE18D4B4FB0A1D22BE558132A</vt:lpwstr>
  </property>
</Properties>
</file>